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06" r:id="rId3"/>
    <p:sldId id="310" r:id="rId4"/>
    <p:sldId id="311" r:id="rId5"/>
    <p:sldId id="312" r:id="rId6"/>
    <p:sldId id="314" r:id="rId7"/>
    <p:sldId id="315" r:id="rId8"/>
    <p:sldId id="316" r:id="rId9"/>
    <p:sldId id="313" r:id="rId10"/>
    <p:sldId id="317" r:id="rId11"/>
    <p:sldId id="293" r:id="rId12"/>
  </p:sldIdLst>
  <p:sldSz cx="6858000" cy="9906000" type="A4"/>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2" autoAdjust="0"/>
    <p:restoredTop sz="94574" autoAdjust="0"/>
  </p:normalViewPr>
  <p:slideViewPr>
    <p:cSldViewPr>
      <p:cViewPr>
        <p:scale>
          <a:sx n="70" d="100"/>
          <a:sy n="70" d="100"/>
        </p:scale>
        <p:origin x="-1349" y="-62"/>
      </p:cViewPr>
      <p:guideLst>
        <p:guide orient="horz" pos="3120"/>
        <p:guide pos="2160"/>
      </p:guideLst>
    </p:cSldViewPr>
  </p:slideViewPr>
  <p:outlineViewPr>
    <p:cViewPr>
      <p:scale>
        <a:sx n="33" d="100"/>
        <a:sy n="33" d="100"/>
      </p:scale>
      <p:origin x="0" y="28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818" y="-91"/>
      </p:cViewPr>
      <p:guideLst>
        <p:guide orient="horz" pos="3223"/>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5D3992C-5D69-4E87-A547-3C74AFC156BA}" type="datetimeFigureOut">
              <a:rPr lang="en-IN" smtClean="0"/>
              <a:pPr/>
              <a:t>29-11-2018</a:t>
            </a:fld>
            <a:endParaRPr lang="en-IN"/>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6E5D68E5-0245-47C4-A8D6-A556AB8552DA}"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1"/>
            <a:ext cx="3076575" cy="511175"/>
          </a:xfrm>
          <a:prstGeom prst="rect">
            <a:avLst/>
          </a:prstGeom>
        </p:spPr>
        <p:txBody>
          <a:bodyPr vert="horz" lIns="91440" tIns="45720" rIns="91440" bIns="45720" rtlCol="0"/>
          <a:lstStyle>
            <a:lvl1pPr algn="r">
              <a:defRPr sz="1200"/>
            </a:lvl1pPr>
          </a:lstStyle>
          <a:p>
            <a:fld id="{ECDAE02A-5732-4B67-BEB8-4FB5A2F2E8E9}" type="datetimeFigureOut">
              <a:rPr lang="en-US" smtClean="0"/>
              <a:pPr/>
              <a:t>11/29/2018</a:t>
            </a:fld>
            <a:endParaRPr lang="en-US"/>
          </a:p>
        </p:txBody>
      </p:sp>
      <p:sp>
        <p:nvSpPr>
          <p:cNvPr id="4" name="Slide Image Placeholder 3"/>
          <p:cNvSpPr>
            <a:spLocks noGrp="1" noRot="1" noChangeAspect="1"/>
          </p:cNvSpPr>
          <p:nvPr>
            <p:ph type="sldImg" idx="2"/>
          </p:nvPr>
        </p:nvSpPr>
        <p:spPr>
          <a:xfrm>
            <a:off x="2222500" y="768350"/>
            <a:ext cx="2654300"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6"/>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851"/>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1"/>
            <a:ext cx="3076575" cy="511175"/>
          </a:xfrm>
          <a:prstGeom prst="rect">
            <a:avLst/>
          </a:prstGeom>
        </p:spPr>
        <p:txBody>
          <a:bodyPr vert="horz" lIns="91440" tIns="45720" rIns="91440" bIns="45720" rtlCol="0" anchor="b"/>
          <a:lstStyle>
            <a:lvl1pPr algn="r">
              <a:defRPr sz="1200"/>
            </a:lvl1pPr>
          </a:lstStyle>
          <a:p>
            <a:fld id="{B16DEF8C-363F-4DD5-8713-FB69922F81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6DEF8C-363F-4DD5-8713-FB69922F810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B9620-D5E8-4072-942C-59F59FC8262F}" type="datetimeFigureOut">
              <a:rPr lang="en-US" smtClean="0"/>
              <a:pPr/>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46A5A-4D7D-4C48-BCEC-D9C672FB79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7B9B9620-D5E8-4072-942C-59F59FC8262F}" type="datetimeFigureOut">
              <a:rPr lang="en-US" smtClean="0"/>
              <a:pPr/>
              <a:t>11/29/2018</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1E746A5A-4D7D-4C48-BCEC-D9C672FB79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hyperlink" Target="mailto:balafairtrade@gmail.com" TargetMode="External"/><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baladarsha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9524999"/>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8" name="Picture 7" descr="Baladarshan 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23672" y="304800"/>
            <a:ext cx="6053328" cy="2008632"/>
          </a:xfrm>
          <a:prstGeom prst="rect">
            <a:avLst/>
          </a:prstGeom>
        </p:spPr>
      </p:pic>
      <p:sp>
        <p:nvSpPr>
          <p:cNvPr id="7" name="TextBox 6"/>
          <p:cNvSpPr txBox="1"/>
          <p:nvPr/>
        </p:nvSpPr>
        <p:spPr>
          <a:xfrm>
            <a:off x="0" y="7594937"/>
            <a:ext cx="6858000" cy="1015663"/>
          </a:xfrm>
          <a:prstGeom prst="rect">
            <a:avLst/>
          </a:prstGeom>
          <a:noFill/>
        </p:spPr>
        <p:txBody>
          <a:bodyPr wrap="square" rtlCol="0">
            <a:spAutoFit/>
          </a:bodyPr>
          <a:lstStyle/>
          <a:p>
            <a:pPr algn="ctr"/>
            <a:r>
              <a:rPr lang="en-US" sz="3600" dirty="0" err="1" smtClean="0">
                <a:latin typeface="Comic Sans MS" pitchFamily="66" charset="0"/>
              </a:rPr>
              <a:t>Kalamkari</a:t>
            </a:r>
            <a:endParaRPr lang="en-US" sz="3600" dirty="0" smtClean="0">
              <a:latin typeface="Comic Sans MS" pitchFamily="66" charset="0"/>
            </a:endParaRPr>
          </a:p>
          <a:p>
            <a:pPr algn="ctr"/>
            <a:r>
              <a:rPr lang="en-US" sz="2400" dirty="0" smtClean="0">
                <a:latin typeface="Comic Sans MS" pitchFamily="66" charset="0"/>
              </a:rPr>
              <a:t>Accessories &amp; Jewelry </a:t>
            </a:r>
          </a:p>
        </p:txBody>
      </p:sp>
      <p:pic>
        <p:nvPicPr>
          <p:cNvPr id="10" name="Picture 9" descr="Baladarshan WFTO Label.jpg"/>
          <p:cNvPicPr>
            <a:picLocks noChangeAspect="1"/>
          </p:cNvPicPr>
          <p:nvPr/>
        </p:nvPicPr>
        <p:blipFill>
          <a:blip r:embed="rId4" cstate="print"/>
          <a:stretch>
            <a:fillRect/>
          </a:stretch>
        </p:blipFill>
        <p:spPr>
          <a:xfrm>
            <a:off x="5791200" y="8153400"/>
            <a:ext cx="899432" cy="1291492"/>
          </a:xfrm>
          <a:prstGeom prst="rect">
            <a:avLst/>
          </a:prstGeom>
        </p:spPr>
      </p:pic>
      <p:pic>
        <p:nvPicPr>
          <p:cNvPr id="9" name="Picture 8" descr="22-Fabric-printing.jpg"/>
          <p:cNvPicPr>
            <a:picLocks noChangeAspect="1"/>
          </p:cNvPicPr>
          <p:nvPr/>
        </p:nvPicPr>
        <p:blipFill>
          <a:blip r:embed="rId5" cstate="print"/>
          <a:srcRect l="8333" t="18750" r="9722" b="5208"/>
          <a:stretch>
            <a:fillRect/>
          </a:stretch>
        </p:blipFill>
        <p:spPr>
          <a:xfrm>
            <a:off x="1419408" y="2438400"/>
            <a:ext cx="3990792" cy="49377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sp>
        <p:nvSpPr>
          <p:cNvPr id="14" name="TextBox 13"/>
          <p:cNvSpPr txBox="1"/>
          <p:nvPr/>
        </p:nvSpPr>
        <p:spPr>
          <a:xfrm>
            <a:off x="838200" y="8905092"/>
            <a:ext cx="1295400" cy="369332"/>
          </a:xfrm>
          <a:prstGeom prst="rect">
            <a:avLst/>
          </a:prstGeom>
          <a:noFill/>
        </p:spPr>
        <p:txBody>
          <a:bodyPr wrap="square" rtlCol="0">
            <a:spAutoFit/>
          </a:bodyPr>
          <a:lstStyle/>
          <a:p>
            <a:endParaRPr lang="en-US" dirty="0"/>
          </a:p>
        </p:txBody>
      </p:sp>
      <p:sp>
        <p:nvSpPr>
          <p:cNvPr id="42" name="TextBox 41"/>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Kalamkarijewelry</a:t>
            </a:r>
            <a:endParaRPr lang="en-US" dirty="0">
              <a:solidFill>
                <a:srgbClr val="009999"/>
              </a:solidFill>
              <a:latin typeface="Comic Sans MS" pitchFamily="66" charset="0"/>
            </a:endParaRPr>
          </a:p>
        </p:txBody>
      </p:sp>
      <p:cxnSp>
        <p:nvCxnSpPr>
          <p:cNvPr id="43" name="Straight Connector 42"/>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15" name="Picture 14"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sp>
        <p:nvSpPr>
          <p:cNvPr id="27" name="TextBox 26"/>
          <p:cNvSpPr txBox="1"/>
          <p:nvPr/>
        </p:nvSpPr>
        <p:spPr>
          <a:xfrm>
            <a:off x="3429000" y="1295400"/>
            <a:ext cx="3429000" cy="1107996"/>
          </a:xfrm>
          <a:prstGeom prst="rect">
            <a:avLst/>
          </a:prstGeom>
          <a:noFill/>
        </p:spPr>
        <p:txBody>
          <a:bodyPr wrap="square" rtlCol="0">
            <a:spAutoFit/>
          </a:bodyPr>
          <a:lstStyle/>
          <a:p>
            <a:r>
              <a:rPr lang="en-US" dirty="0" smtClean="0"/>
              <a:t>Small beads necklace (set of 10)</a:t>
            </a:r>
          </a:p>
          <a:p>
            <a:r>
              <a:rPr lang="en-US" sz="1200" dirty="0" smtClean="0"/>
              <a:t>Ref: IRKJ01</a:t>
            </a:r>
          </a:p>
          <a:p>
            <a:r>
              <a:rPr lang="en-US" sz="1200" dirty="0" smtClean="0"/>
              <a:t>Dim: 80 cm</a:t>
            </a:r>
          </a:p>
          <a:p>
            <a:r>
              <a:rPr lang="en-US" sz="1200" dirty="0" smtClean="0"/>
              <a:t>Weight: 500 g (Set)</a:t>
            </a:r>
          </a:p>
          <a:p>
            <a:r>
              <a:rPr lang="en-US" sz="1200" dirty="0" smtClean="0"/>
              <a:t>Material: </a:t>
            </a:r>
            <a:r>
              <a:rPr lang="en-US" sz="1200" dirty="0" err="1" smtClean="0"/>
              <a:t>kalamkari</a:t>
            </a:r>
            <a:r>
              <a:rPr lang="en-US" sz="1200" dirty="0" smtClean="0"/>
              <a:t>, beads</a:t>
            </a:r>
          </a:p>
        </p:txBody>
      </p:sp>
      <p:pic>
        <p:nvPicPr>
          <p:cNvPr id="11" name="Picture 5" descr="IRKJ01-Beads-necklace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066800"/>
            <a:ext cx="2983253" cy="2194560"/>
          </a:xfrm>
          <a:prstGeom prst="rect">
            <a:avLst/>
          </a:prstGeom>
          <a:noFill/>
          <a:ln w="9525">
            <a:noFill/>
            <a:miter lim="800000"/>
            <a:headEnd/>
            <a:tailEnd/>
          </a:ln>
        </p:spPr>
      </p:pic>
      <p:sp>
        <p:nvSpPr>
          <p:cNvPr id="12" name="TextBox 11"/>
          <p:cNvSpPr txBox="1"/>
          <p:nvPr/>
        </p:nvSpPr>
        <p:spPr>
          <a:xfrm>
            <a:off x="3429000" y="3962400"/>
            <a:ext cx="3429000" cy="1107996"/>
          </a:xfrm>
          <a:prstGeom prst="rect">
            <a:avLst/>
          </a:prstGeom>
          <a:noFill/>
        </p:spPr>
        <p:txBody>
          <a:bodyPr wrap="square" rtlCol="0">
            <a:spAutoFit/>
          </a:bodyPr>
          <a:lstStyle/>
          <a:p>
            <a:r>
              <a:rPr lang="en-US" dirty="0" smtClean="0"/>
              <a:t>Double beads necklace (set of 10)</a:t>
            </a:r>
          </a:p>
          <a:p>
            <a:r>
              <a:rPr lang="en-US" sz="1200" dirty="0" smtClean="0"/>
              <a:t>Ref: IRKJ02</a:t>
            </a:r>
          </a:p>
          <a:p>
            <a:r>
              <a:rPr lang="en-US" sz="1200" dirty="0" smtClean="0"/>
              <a:t>Dim: 72 cm</a:t>
            </a:r>
          </a:p>
          <a:p>
            <a:r>
              <a:rPr lang="en-US" sz="1200" dirty="0" smtClean="0"/>
              <a:t>Weight: 500 g (Set)</a:t>
            </a:r>
          </a:p>
          <a:p>
            <a:r>
              <a:rPr lang="en-US" sz="1200" dirty="0" smtClean="0"/>
              <a:t>Material: </a:t>
            </a:r>
            <a:r>
              <a:rPr lang="en-US" sz="1200" dirty="0" err="1" smtClean="0"/>
              <a:t>kalamkari</a:t>
            </a:r>
            <a:r>
              <a:rPr lang="en-US" sz="1200" dirty="0" smtClean="0"/>
              <a:t>, beads</a:t>
            </a:r>
          </a:p>
        </p:txBody>
      </p:sp>
      <p:pic>
        <p:nvPicPr>
          <p:cNvPr id="13" name="Picture 6" descr="IRKJ02-Double-beads-necklac"/>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3596640"/>
            <a:ext cx="3216342" cy="2194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tretch>
            <a:fillRect/>
          </a:stretch>
        </p:blipFill>
        <p:spPr bwMode="auto">
          <a:xfrm>
            <a:off x="390221" y="304800"/>
            <a:ext cx="3207034" cy="1064167"/>
          </a:xfrm>
          <a:prstGeom prst="rect">
            <a:avLst/>
          </a:prstGeom>
          <a:noFill/>
          <a:ln w="9525">
            <a:noFill/>
            <a:miter lim="800000"/>
            <a:headEnd/>
            <a:tailEnd/>
          </a:ln>
        </p:spPr>
      </p:pic>
      <p:cxnSp>
        <p:nvCxnSpPr>
          <p:cNvPr id="7" name="Straight Connector 6"/>
          <p:cNvCxnSpPr/>
          <p:nvPr/>
        </p:nvCxnSpPr>
        <p:spPr>
          <a:xfrm>
            <a:off x="0" y="9524999"/>
            <a:ext cx="6858000"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
        <p:nvSpPr>
          <p:cNvPr id="8" name="Text Box 10"/>
          <p:cNvSpPr txBox="1">
            <a:spLocks noChangeArrowheads="1"/>
          </p:cNvSpPr>
          <p:nvPr/>
        </p:nvSpPr>
        <p:spPr bwMode="auto">
          <a:xfrm>
            <a:off x="304800" y="1676400"/>
            <a:ext cx="6248400" cy="2857679"/>
          </a:xfrm>
          <a:prstGeom prst="rect">
            <a:avLst/>
          </a:prstGeom>
          <a:noFill/>
          <a:ln w="0">
            <a:solidFill>
              <a:schemeClr val="bg1"/>
            </a:solidFill>
            <a:miter lim="800000"/>
            <a:headEnd/>
            <a:tailEnd/>
          </a:ln>
        </p:spPr>
        <p:txBody>
          <a:bodyPr wrap="square" lIns="99544" tIns="49771" rIns="99544" bIns="49771">
            <a:spAutoFit/>
          </a:bodyPr>
          <a:lstStyle/>
          <a:p>
            <a:pPr algn="just">
              <a:spcBef>
                <a:spcPts val="600"/>
              </a:spcBef>
            </a:pPr>
            <a:r>
              <a:rPr lang="en-US" sz="2000" dirty="0" smtClean="0">
                <a:latin typeface="Comic Sans MS" pitchFamily="66" charset="0"/>
              </a:rPr>
              <a:t>CONTACT:</a:t>
            </a:r>
          </a:p>
          <a:p>
            <a:pPr algn="just">
              <a:spcBef>
                <a:spcPts val="600"/>
              </a:spcBef>
            </a:pPr>
            <a:r>
              <a:rPr lang="en-US" sz="1400" dirty="0" smtClean="0">
                <a:latin typeface="Comic Sans MS" pitchFamily="66" charset="0"/>
              </a:rPr>
              <a:t>BALADARSHAN</a:t>
            </a:r>
          </a:p>
          <a:p>
            <a:pPr algn="just">
              <a:spcBef>
                <a:spcPts val="100"/>
              </a:spcBef>
            </a:pPr>
            <a:r>
              <a:rPr lang="en-US" sz="1200" dirty="0" smtClean="0">
                <a:latin typeface="Comic Sans MS" pitchFamily="66" charset="0"/>
              </a:rPr>
              <a:t>“</a:t>
            </a:r>
            <a:r>
              <a:rPr lang="en-US" sz="1200" dirty="0" err="1" smtClean="0">
                <a:latin typeface="Comic Sans MS" pitchFamily="66" charset="0"/>
              </a:rPr>
              <a:t>Arivu</a:t>
            </a:r>
            <a:r>
              <a:rPr lang="en-US" sz="1200" dirty="0" smtClean="0">
                <a:latin typeface="Comic Sans MS" pitchFamily="66" charset="0"/>
              </a:rPr>
              <a:t>”</a:t>
            </a:r>
          </a:p>
          <a:p>
            <a:pPr algn="just">
              <a:spcBef>
                <a:spcPts val="100"/>
              </a:spcBef>
            </a:pPr>
            <a:r>
              <a:rPr lang="en-US" sz="1200" dirty="0" smtClean="0">
                <a:latin typeface="Comic Sans MS" pitchFamily="66" charset="0"/>
              </a:rPr>
              <a:t>245, </a:t>
            </a:r>
            <a:r>
              <a:rPr lang="en-US" sz="1200" dirty="0" err="1" smtClean="0">
                <a:latin typeface="Comic Sans MS" pitchFamily="66" charset="0"/>
              </a:rPr>
              <a:t>Sathyavani</a:t>
            </a:r>
            <a:r>
              <a:rPr lang="en-US" sz="1200" dirty="0" smtClean="0">
                <a:latin typeface="Comic Sans MS" pitchFamily="66" charset="0"/>
              </a:rPr>
              <a:t> </a:t>
            </a:r>
            <a:r>
              <a:rPr lang="en-US" sz="1200" dirty="0" err="1" smtClean="0">
                <a:latin typeface="Comic Sans MS" pitchFamily="66" charset="0"/>
              </a:rPr>
              <a:t>Muthu</a:t>
            </a:r>
            <a:r>
              <a:rPr lang="en-US" sz="1200" dirty="0" smtClean="0">
                <a:latin typeface="Comic Sans MS" pitchFamily="66" charset="0"/>
              </a:rPr>
              <a:t> Nagar</a:t>
            </a:r>
          </a:p>
          <a:p>
            <a:pPr algn="just">
              <a:spcBef>
                <a:spcPts val="100"/>
              </a:spcBef>
            </a:pPr>
            <a:r>
              <a:rPr lang="en-US" sz="1200" dirty="0" err="1" smtClean="0">
                <a:latin typeface="Comic Sans MS" pitchFamily="66" charset="0"/>
              </a:rPr>
              <a:t>Pallavan</a:t>
            </a:r>
            <a:r>
              <a:rPr lang="en-US" sz="1200" dirty="0" smtClean="0">
                <a:latin typeface="Comic Sans MS" pitchFamily="66" charset="0"/>
              </a:rPr>
              <a:t> </a:t>
            </a:r>
            <a:r>
              <a:rPr lang="en-US" sz="1200" dirty="0" err="1" smtClean="0">
                <a:latin typeface="Comic Sans MS" pitchFamily="66" charset="0"/>
              </a:rPr>
              <a:t>Salai</a:t>
            </a:r>
            <a:r>
              <a:rPr lang="en-US" sz="1200" dirty="0" smtClean="0">
                <a:latin typeface="Comic Sans MS" pitchFamily="66" charset="0"/>
              </a:rPr>
              <a:t> </a:t>
            </a:r>
          </a:p>
          <a:p>
            <a:pPr algn="just">
              <a:spcBef>
                <a:spcPts val="100"/>
              </a:spcBef>
            </a:pPr>
            <a:r>
              <a:rPr lang="en-US" sz="1200" dirty="0" smtClean="0">
                <a:latin typeface="Comic Sans MS" pitchFamily="66" charset="0"/>
              </a:rPr>
              <a:t>Chennai 600 002</a:t>
            </a:r>
          </a:p>
          <a:p>
            <a:pPr algn="just">
              <a:spcBef>
                <a:spcPts val="100"/>
              </a:spcBef>
            </a:pPr>
            <a:r>
              <a:rPr lang="en-US" sz="1200" dirty="0" smtClean="0">
                <a:latin typeface="Comic Sans MS" pitchFamily="66" charset="0"/>
              </a:rPr>
              <a:t>India </a:t>
            </a:r>
          </a:p>
          <a:p>
            <a:pPr algn="just">
              <a:spcBef>
                <a:spcPts val="600"/>
              </a:spcBef>
            </a:pPr>
            <a:r>
              <a:rPr lang="en-US" sz="1200" dirty="0" smtClean="0">
                <a:latin typeface="Comic Sans MS" pitchFamily="66" charset="0"/>
              </a:rPr>
              <a:t>Tel: +91 (0)44 64 57 03 88</a:t>
            </a:r>
          </a:p>
          <a:p>
            <a:pPr algn="just">
              <a:spcBef>
                <a:spcPts val="600"/>
              </a:spcBef>
            </a:pPr>
            <a:r>
              <a:rPr lang="en-US" sz="1200" dirty="0" smtClean="0">
                <a:latin typeface="Comic Sans MS" pitchFamily="66" charset="0"/>
                <a:hlinkClick r:id="rId3"/>
              </a:rPr>
              <a:t>balafairtrade@gmail.com</a:t>
            </a:r>
            <a:endParaRPr lang="en-US" sz="1200" dirty="0" smtClean="0">
              <a:latin typeface="Comic Sans MS" pitchFamily="66" charset="0"/>
            </a:endParaRPr>
          </a:p>
          <a:p>
            <a:pPr algn="just">
              <a:spcBef>
                <a:spcPts val="600"/>
              </a:spcBef>
            </a:pPr>
            <a:r>
              <a:rPr lang="en-US" sz="1200" dirty="0" smtClean="0">
                <a:latin typeface="Comic Sans MS" pitchFamily="66" charset="0"/>
                <a:hlinkClick r:id="rId4"/>
              </a:rPr>
              <a:t>www.baladarshan.com</a:t>
            </a:r>
            <a:endParaRPr lang="en-US" sz="1200" dirty="0" smtClean="0">
              <a:latin typeface="Comic Sans MS" pitchFamily="66" charset="0"/>
            </a:endParaRPr>
          </a:p>
          <a:p>
            <a:pPr algn="just">
              <a:spcBef>
                <a:spcPts val="600"/>
              </a:spcBef>
            </a:pPr>
            <a:endParaRPr lang="en-US" sz="2000" dirty="0">
              <a:latin typeface="Comic Sans MS" pitchFamily="66" charset="0"/>
            </a:endParaRPr>
          </a:p>
        </p:txBody>
      </p:sp>
      <p:pic>
        <p:nvPicPr>
          <p:cNvPr id="5" name="Picture 4" descr="Baladarshan WFTO Label.jpg"/>
          <p:cNvPicPr>
            <a:picLocks noChangeAspect="1"/>
          </p:cNvPicPr>
          <p:nvPr/>
        </p:nvPicPr>
        <p:blipFill>
          <a:blip r:embed="rId5" cstate="print"/>
          <a:stretch>
            <a:fillRect/>
          </a:stretch>
        </p:blipFill>
        <p:spPr>
          <a:xfrm>
            <a:off x="4038600" y="1752600"/>
            <a:ext cx="1485900" cy="2133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a:t>
            </a:r>
            <a:endParaRPr lang="en-US" dirty="0">
              <a:solidFill>
                <a:srgbClr val="009999"/>
              </a:solidFill>
              <a:latin typeface="Comic Sans MS" pitchFamily="66" charset="0"/>
            </a:endParaRPr>
          </a:p>
        </p:txBody>
      </p:sp>
      <p:cxnSp>
        <p:nvCxnSpPr>
          <p:cNvPr id="6" name="Straight Connector 5"/>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7"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pic>
        <p:nvPicPr>
          <p:cNvPr id="8" name="Picture 7"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sp>
        <p:nvSpPr>
          <p:cNvPr id="9" name="Rectangle 4"/>
          <p:cNvSpPr>
            <a:spLocks noChangeArrowheads="1"/>
          </p:cNvSpPr>
          <p:nvPr/>
        </p:nvSpPr>
        <p:spPr bwMode="auto">
          <a:xfrm>
            <a:off x="228600" y="1295400"/>
            <a:ext cx="6400800" cy="6001643"/>
          </a:xfrm>
          <a:prstGeom prst="rect">
            <a:avLst/>
          </a:prstGeom>
          <a:noFill/>
          <a:ln w="9525">
            <a:noFill/>
            <a:miter lim="800000"/>
            <a:headEnd/>
            <a:tailEnd/>
          </a:ln>
        </p:spPr>
        <p:txBody>
          <a:bodyPr wrap="square" anchor="ctr">
            <a:spAutoFit/>
          </a:bodyPr>
          <a:lstStyle/>
          <a:p>
            <a:pPr indent="457200" algn="just"/>
            <a:r>
              <a:rPr lang="en-US" sz="1600" dirty="0">
                <a:solidFill>
                  <a:srgbClr val="009999"/>
                </a:solidFill>
                <a:latin typeface="Comic Sans MS" pitchFamily="66" charset="0"/>
              </a:rPr>
              <a:t>	</a:t>
            </a:r>
            <a:r>
              <a:rPr lang="en-US" sz="1600" dirty="0" err="1">
                <a:solidFill>
                  <a:srgbClr val="009999"/>
                </a:solidFill>
                <a:latin typeface="Comic Sans MS" pitchFamily="66" charset="0"/>
              </a:rPr>
              <a:t>Kalamkari</a:t>
            </a:r>
            <a:r>
              <a:rPr lang="en-US" sz="1600" dirty="0">
                <a:solidFill>
                  <a:srgbClr val="009999"/>
                </a:solidFill>
                <a:latin typeface="Comic Sans MS" pitchFamily="66" charset="0"/>
              </a:rPr>
              <a:t> is the art of painting cotton fabrics with a </a:t>
            </a:r>
            <a:r>
              <a:rPr lang="en-US" sz="1600" i="1" dirty="0" err="1">
                <a:solidFill>
                  <a:srgbClr val="009999"/>
                </a:solidFill>
                <a:latin typeface="Comic Sans MS" pitchFamily="66" charset="0"/>
              </a:rPr>
              <a:t>kalam</a:t>
            </a:r>
            <a:r>
              <a:rPr lang="en-US" sz="1600" dirty="0">
                <a:solidFill>
                  <a:srgbClr val="009999"/>
                </a:solidFill>
                <a:latin typeface="Comic Sans MS" pitchFamily="66" charset="0"/>
              </a:rPr>
              <a:t> (literally </a:t>
            </a:r>
            <a:r>
              <a:rPr lang="en-US" sz="1600" i="1" dirty="0" err="1">
                <a:solidFill>
                  <a:srgbClr val="009999"/>
                </a:solidFill>
                <a:latin typeface="Comic Sans MS" pitchFamily="66" charset="0"/>
              </a:rPr>
              <a:t>kalam</a:t>
            </a:r>
            <a:r>
              <a:rPr lang="en-US" sz="1600" dirty="0">
                <a:solidFill>
                  <a:srgbClr val="009999"/>
                </a:solidFill>
                <a:latin typeface="Comic Sans MS" pitchFamily="66" charset="0"/>
              </a:rPr>
              <a:t> means pen and </a:t>
            </a:r>
            <a:r>
              <a:rPr lang="en-US" sz="1600" i="1" dirty="0" err="1">
                <a:solidFill>
                  <a:srgbClr val="009999"/>
                </a:solidFill>
                <a:latin typeface="Comic Sans MS" pitchFamily="66" charset="0"/>
              </a:rPr>
              <a:t>kari</a:t>
            </a:r>
            <a:r>
              <a:rPr lang="en-US" sz="1600" dirty="0">
                <a:solidFill>
                  <a:srgbClr val="009999"/>
                </a:solidFill>
                <a:latin typeface="Comic Sans MS" pitchFamily="66" charset="0"/>
              </a:rPr>
              <a:t>, art), a sharp pointed bamboo stick padded with hair or cotton and tied with a string on one end to regulate the flow of color. </a:t>
            </a:r>
            <a:r>
              <a:rPr lang="en-US" sz="1600" b="1" dirty="0">
                <a:solidFill>
                  <a:srgbClr val="009999"/>
                </a:solidFill>
                <a:latin typeface="Comic Sans MS" pitchFamily="66" charset="0"/>
              </a:rPr>
              <a:t>Vegetable dyes only</a:t>
            </a:r>
            <a:r>
              <a:rPr lang="en-US" sz="1600" dirty="0">
                <a:solidFill>
                  <a:srgbClr val="009999"/>
                </a:solidFill>
                <a:latin typeface="Comic Sans MS" pitchFamily="66" charset="0"/>
              </a:rPr>
              <a:t> are used to color the designs applied on cloth.  The art of painting using organic dyes on cloth is popular in several parts of India. Since the 17th century these fabrics were exported to Iran, Siam, Burma, and the Persian Gulf, then they knew an huge success in Europe, the fabrics being used for bedspreads and furnishing.</a:t>
            </a:r>
          </a:p>
          <a:p>
            <a:pPr indent="457200" algn="just"/>
            <a:endParaRPr lang="en-US" sz="1600" dirty="0">
              <a:solidFill>
                <a:srgbClr val="009999"/>
              </a:solidFill>
              <a:latin typeface="Comic Sans MS" pitchFamily="66" charset="0"/>
            </a:endParaRPr>
          </a:p>
          <a:p>
            <a:pPr indent="457200" algn="just"/>
            <a:r>
              <a:rPr lang="en-US" sz="1600" dirty="0">
                <a:solidFill>
                  <a:srgbClr val="009999"/>
                </a:solidFill>
                <a:latin typeface="Comic Sans MS" pitchFamily="66" charset="0"/>
              </a:rPr>
              <a:t>	Once painted, the fabric is dipped in </a:t>
            </a:r>
            <a:r>
              <a:rPr lang="en-US" sz="1600" dirty="0" err="1">
                <a:solidFill>
                  <a:srgbClr val="009999"/>
                </a:solidFill>
                <a:latin typeface="Comic Sans MS" pitchFamily="66" charset="0"/>
              </a:rPr>
              <a:t>Myrobalam</a:t>
            </a:r>
            <a:r>
              <a:rPr lang="en-US" sz="1600" dirty="0">
                <a:solidFill>
                  <a:srgbClr val="009999"/>
                </a:solidFill>
                <a:latin typeface="Comic Sans MS" pitchFamily="66" charset="0"/>
              </a:rPr>
              <a:t>, a solution of milk and water that makes the dye permanent. The fat holds the colors on the surface and prevents them from spreading. Then the starch from the fabric is cleared in river water. </a:t>
            </a:r>
          </a:p>
          <a:p>
            <a:pPr indent="457200" algn="just"/>
            <a:endParaRPr lang="en-US" sz="1600" dirty="0">
              <a:solidFill>
                <a:srgbClr val="009999"/>
              </a:solidFill>
              <a:latin typeface="Comic Sans MS" pitchFamily="66" charset="0"/>
            </a:endParaRPr>
          </a:p>
          <a:p>
            <a:pPr indent="457200" algn="just"/>
            <a:r>
              <a:rPr lang="en-US" sz="1600" dirty="0">
                <a:solidFill>
                  <a:srgbClr val="009999"/>
                </a:solidFill>
                <a:latin typeface="Comic Sans MS" pitchFamily="66" charset="0"/>
              </a:rPr>
              <a:t>	</a:t>
            </a:r>
            <a:r>
              <a:rPr lang="en-US" sz="1600" dirty="0" err="1">
                <a:solidFill>
                  <a:srgbClr val="009999"/>
                </a:solidFill>
                <a:latin typeface="Comic Sans MS" pitchFamily="66" charset="0"/>
              </a:rPr>
              <a:t>Baladarshan</a:t>
            </a:r>
            <a:r>
              <a:rPr lang="en-US" sz="1600" dirty="0">
                <a:solidFill>
                  <a:srgbClr val="009999"/>
                </a:solidFill>
                <a:latin typeface="Comic Sans MS" pitchFamily="66" charset="0"/>
              </a:rPr>
              <a:t> orders a range of products made out </a:t>
            </a:r>
            <a:r>
              <a:rPr lang="en-US" sz="1600" dirty="0" err="1">
                <a:solidFill>
                  <a:srgbClr val="009999"/>
                </a:solidFill>
                <a:latin typeface="Comic Sans MS" pitchFamily="66" charset="0"/>
              </a:rPr>
              <a:t>kalamkari</a:t>
            </a:r>
            <a:r>
              <a:rPr lang="en-US" sz="1600" dirty="0">
                <a:solidFill>
                  <a:srgbClr val="009999"/>
                </a:solidFill>
                <a:latin typeface="Comic Sans MS" pitchFamily="66" charset="0"/>
              </a:rPr>
              <a:t> from different producers groups in South India, especially groups of socially marginalized women (widows, destitute, HIV affected, physically challenged women).	</a:t>
            </a:r>
          </a:p>
          <a:p>
            <a:pPr indent="457200" algn="just"/>
            <a:endParaRPr lang="en-US" sz="1600" dirty="0">
              <a:solidFill>
                <a:srgbClr val="009999"/>
              </a:solidFill>
              <a:latin typeface="Comic Sans MS" pitchFamily="66" charset="0"/>
            </a:endParaRPr>
          </a:p>
          <a:p>
            <a:pPr indent="457200" algn="just"/>
            <a:r>
              <a:rPr lang="en-US" sz="1600" dirty="0">
                <a:solidFill>
                  <a:srgbClr val="009999"/>
                </a:solidFill>
                <a:latin typeface="Comic Sans MS" pitchFamily="66" charset="0"/>
              </a:rPr>
              <a:t>	</a:t>
            </a:r>
            <a:r>
              <a:rPr lang="en-US" sz="1600" dirty="0" err="1">
                <a:solidFill>
                  <a:srgbClr val="009999"/>
                </a:solidFill>
                <a:latin typeface="Comic Sans MS" pitchFamily="66" charset="0"/>
              </a:rPr>
              <a:t>Kalamkari</a:t>
            </a:r>
            <a:r>
              <a:rPr lang="en-US" sz="1600" dirty="0">
                <a:solidFill>
                  <a:srgbClr val="009999"/>
                </a:solidFill>
                <a:latin typeface="Comic Sans MS" pitchFamily="66" charset="0"/>
              </a:rPr>
              <a:t> fabric is also available </a:t>
            </a:r>
            <a:r>
              <a:rPr lang="en-US" sz="1600" b="1" dirty="0">
                <a:solidFill>
                  <a:srgbClr val="009999"/>
                </a:solidFill>
                <a:latin typeface="Comic Sans MS" pitchFamily="66" charset="0"/>
              </a:rPr>
              <a:t>in bulk</a:t>
            </a:r>
            <a:r>
              <a:rPr lang="en-US" sz="1600" dirty="0">
                <a:solidFill>
                  <a:srgbClr val="009999"/>
                </a:solidFill>
                <a:latin typeface="Comic Sans MS" pitchFamily="66" charset="0"/>
              </a:rPr>
              <a:t>, please contact us for any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1295400"/>
            <a:ext cx="3429000" cy="1107996"/>
          </a:xfrm>
          <a:prstGeom prst="rect">
            <a:avLst/>
          </a:prstGeom>
          <a:noFill/>
        </p:spPr>
        <p:txBody>
          <a:bodyPr wrap="square" rtlCol="0">
            <a:spAutoFit/>
          </a:bodyPr>
          <a:lstStyle/>
          <a:p>
            <a:r>
              <a:rPr lang="en-US" dirty="0" smtClean="0"/>
              <a:t>Bag </a:t>
            </a:r>
            <a:r>
              <a:rPr lang="en-US" dirty="0" err="1" smtClean="0"/>
              <a:t>Mathy</a:t>
            </a:r>
            <a:endParaRPr lang="en-US" dirty="0" smtClean="0"/>
          </a:p>
          <a:p>
            <a:r>
              <a:rPr lang="en-US" sz="1200" dirty="0" smtClean="0"/>
              <a:t>Ref: TA01</a:t>
            </a:r>
          </a:p>
          <a:p>
            <a:r>
              <a:rPr lang="en-US" sz="1200" dirty="0" smtClean="0"/>
              <a:t>Dim: 40 x 40 x 12 cm</a:t>
            </a:r>
          </a:p>
          <a:p>
            <a:r>
              <a:rPr lang="en-US" sz="1200" dirty="0" smtClean="0"/>
              <a:t>Weight: 300 g</a:t>
            </a:r>
          </a:p>
          <a:p>
            <a:r>
              <a:rPr lang="en-US" sz="1200" dirty="0" smtClean="0"/>
              <a:t>Material: Cotton, </a:t>
            </a:r>
            <a:r>
              <a:rPr lang="en-US" sz="1200" dirty="0" err="1" smtClean="0"/>
              <a:t>kalamkari</a:t>
            </a:r>
            <a:endParaRPr lang="en-US" sz="1200" dirty="0" smtClean="0"/>
          </a:p>
        </p:txBody>
      </p:sp>
      <p:pic>
        <p:nvPicPr>
          <p:cNvPr id="10"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sp>
        <p:nvSpPr>
          <p:cNvPr id="14" name="TextBox 13"/>
          <p:cNvSpPr txBox="1"/>
          <p:nvPr/>
        </p:nvSpPr>
        <p:spPr>
          <a:xfrm>
            <a:off x="838200" y="8905092"/>
            <a:ext cx="1295400" cy="369332"/>
          </a:xfrm>
          <a:prstGeom prst="rect">
            <a:avLst/>
          </a:prstGeom>
          <a:noFill/>
        </p:spPr>
        <p:txBody>
          <a:bodyPr wrap="square" rtlCol="0">
            <a:spAutoFit/>
          </a:bodyPr>
          <a:lstStyle/>
          <a:p>
            <a:endParaRPr lang="en-US" dirty="0"/>
          </a:p>
        </p:txBody>
      </p:sp>
      <p:sp>
        <p:nvSpPr>
          <p:cNvPr id="42" name="TextBox 41"/>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a:t>
            </a:r>
            <a:endParaRPr lang="en-US" dirty="0">
              <a:solidFill>
                <a:srgbClr val="009999"/>
              </a:solidFill>
              <a:latin typeface="Comic Sans MS" pitchFamily="66" charset="0"/>
            </a:endParaRPr>
          </a:p>
        </p:txBody>
      </p:sp>
      <p:cxnSp>
        <p:nvCxnSpPr>
          <p:cNvPr id="43" name="Straight Connector 42"/>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15" name="Picture 14"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pic>
        <p:nvPicPr>
          <p:cNvPr id="16" name="Picture 30" descr="TA01-Bag-Mathy-Kalamkari"/>
          <p:cNvPicPr>
            <a:picLocks noChangeAspect="1" noChangeArrowheads="1"/>
          </p:cNvPicPr>
          <p:nvPr/>
        </p:nvPicPr>
        <p:blipFill>
          <a:blip r:embed="rId4" cstate="print"/>
          <a:srcRect/>
          <a:stretch>
            <a:fillRect/>
          </a:stretch>
        </p:blipFill>
        <p:spPr bwMode="auto">
          <a:xfrm>
            <a:off x="349618" y="914400"/>
            <a:ext cx="2469782" cy="2560320"/>
          </a:xfrm>
          <a:prstGeom prst="rect">
            <a:avLst/>
          </a:prstGeom>
          <a:noFill/>
          <a:ln w="9525">
            <a:noFill/>
            <a:miter lim="800000"/>
            <a:headEnd/>
            <a:tailEnd/>
          </a:ln>
        </p:spPr>
      </p:pic>
      <p:sp>
        <p:nvSpPr>
          <p:cNvPr id="18" name="TextBox 17"/>
          <p:cNvSpPr txBox="1"/>
          <p:nvPr/>
        </p:nvSpPr>
        <p:spPr>
          <a:xfrm>
            <a:off x="3810000" y="3429000"/>
            <a:ext cx="3429000" cy="1107996"/>
          </a:xfrm>
          <a:prstGeom prst="rect">
            <a:avLst/>
          </a:prstGeom>
          <a:noFill/>
        </p:spPr>
        <p:txBody>
          <a:bodyPr wrap="square" rtlCol="0">
            <a:spAutoFit/>
          </a:bodyPr>
          <a:lstStyle/>
          <a:p>
            <a:r>
              <a:rPr lang="en-US" dirty="0" smtClean="0"/>
              <a:t>Bag </a:t>
            </a:r>
            <a:r>
              <a:rPr lang="en-US" dirty="0" err="1" smtClean="0"/>
              <a:t>Shakthi</a:t>
            </a:r>
            <a:endParaRPr lang="en-US" dirty="0" smtClean="0"/>
          </a:p>
          <a:p>
            <a:r>
              <a:rPr lang="en-US" sz="1200" dirty="0" smtClean="0"/>
              <a:t>Ref: TA02</a:t>
            </a:r>
          </a:p>
          <a:p>
            <a:r>
              <a:rPr lang="en-US" sz="1200" dirty="0" smtClean="0"/>
              <a:t>Dim: 36 x 36 x 39cm</a:t>
            </a:r>
          </a:p>
          <a:p>
            <a:r>
              <a:rPr lang="en-US" sz="1200" dirty="0" smtClean="0"/>
              <a:t>Weight: 270 g</a:t>
            </a:r>
          </a:p>
          <a:p>
            <a:r>
              <a:rPr lang="en-US" sz="1200" dirty="0" smtClean="0"/>
              <a:t>Material: Cotton, </a:t>
            </a:r>
            <a:r>
              <a:rPr lang="en-US" sz="1200" dirty="0" err="1" smtClean="0"/>
              <a:t>kalamkari</a:t>
            </a:r>
            <a:endParaRPr lang="en-US" sz="1200" dirty="0" smtClean="0"/>
          </a:p>
        </p:txBody>
      </p:sp>
      <p:pic>
        <p:nvPicPr>
          <p:cNvPr id="19" name="Picture 49" descr="TA02-Bag-Shakti-Kalakari"/>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4421" y="3429000"/>
            <a:ext cx="3288379" cy="1828800"/>
          </a:xfrm>
          <a:prstGeom prst="rect">
            <a:avLst/>
          </a:prstGeom>
          <a:noFill/>
          <a:ln w="9525">
            <a:noFill/>
            <a:miter lim="800000"/>
            <a:headEnd/>
            <a:tailEnd/>
          </a:ln>
        </p:spPr>
      </p:pic>
      <p:sp>
        <p:nvSpPr>
          <p:cNvPr id="20" name="TextBox 19"/>
          <p:cNvSpPr txBox="1"/>
          <p:nvPr/>
        </p:nvSpPr>
        <p:spPr>
          <a:xfrm>
            <a:off x="3429000" y="5750004"/>
            <a:ext cx="3429000" cy="1107996"/>
          </a:xfrm>
          <a:prstGeom prst="rect">
            <a:avLst/>
          </a:prstGeom>
          <a:noFill/>
        </p:spPr>
        <p:txBody>
          <a:bodyPr wrap="square" rtlCol="0">
            <a:spAutoFit/>
          </a:bodyPr>
          <a:lstStyle/>
          <a:p>
            <a:r>
              <a:rPr lang="en-US" dirty="0" smtClean="0"/>
              <a:t>Bag </a:t>
            </a:r>
            <a:r>
              <a:rPr lang="en-US" dirty="0" err="1" smtClean="0"/>
              <a:t>Ganesh</a:t>
            </a:r>
            <a:r>
              <a:rPr lang="en-US" dirty="0" smtClean="0"/>
              <a:t> (Set of 10)</a:t>
            </a:r>
          </a:p>
          <a:p>
            <a:r>
              <a:rPr lang="en-US" sz="1200" dirty="0" smtClean="0"/>
              <a:t>Ref: TA03</a:t>
            </a:r>
          </a:p>
          <a:p>
            <a:r>
              <a:rPr lang="en-US" sz="1200" dirty="0" smtClean="0"/>
              <a:t>Dim: 45 x 35 cm</a:t>
            </a:r>
          </a:p>
          <a:p>
            <a:r>
              <a:rPr lang="en-US" sz="1200" dirty="0" smtClean="0"/>
              <a:t>Weight: 250 g (Set)</a:t>
            </a:r>
          </a:p>
          <a:p>
            <a:r>
              <a:rPr lang="en-US" sz="1200" dirty="0" smtClean="0"/>
              <a:t>Material: Cotton, </a:t>
            </a:r>
            <a:r>
              <a:rPr lang="en-US" sz="1200" dirty="0" err="1" smtClean="0"/>
              <a:t>kalamkari</a:t>
            </a:r>
            <a:endParaRPr lang="en-US" sz="1200" dirty="0" smtClean="0"/>
          </a:p>
        </p:txBody>
      </p:sp>
      <p:pic>
        <p:nvPicPr>
          <p:cNvPr id="21" name="Picture 51" descr="TA03-Bag-Ganesh"/>
          <p:cNvPicPr>
            <a:picLocks noChangeAspect="1" noChangeArrowheads="1"/>
          </p:cNvPicPr>
          <p:nvPr/>
        </p:nvPicPr>
        <p:blipFill>
          <a:blip r:embed="rId6" cstate="print"/>
          <a:stretch>
            <a:fillRect/>
          </a:stretch>
        </p:blipFill>
        <p:spPr bwMode="auto">
          <a:xfrm>
            <a:off x="525780" y="5334000"/>
            <a:ext cx="2141220" cy="2164080"/>
          </a:xfrm>
          <a:prstGeom prst="rect">
            <a:avLst/>
          </a:prstGeom>
          <a:noFill/>
          <a:ln>
            <a:noFill/>
          </a:ln>
        </p:spPr>
      </p:pic>
      <p:sp>
        <p:nvSpPr>
          <p:cNvPr id="22" name="TextBox 21"/>
          <p:cNvSpPr txBox="1"/>
          <p:nvPr/>
        </p:nvSpPr>
        <p:spPr>
          <a:xfrm>
            <a:off x="3429000" y="7578804"/>
            <a:ext cx="3429000" cy="923330"/>
          </a:xfrm>
          <a:prstGeom prst="rect">
            <a:avLst/>
          </a:prstGeom>
          <a:noFill/>
        </p:spPr>
        <p:txBody>
          <a:bodyPr wrap="square" rtlCol="0">
            <a:spAutoFit/>
          </a:bodyPr>
          <a:lstStyle/>
          <a:p>
            <a:r>
              <a:rPr lang="en-US" dirty="0" smtClean="0"/>
              <a:t>Spectacle cases (Set of 10)</a:t>
            </a:r>
          </a:p>
          <a:p>
            <a:r>
              <a:rPr lang="en-US" sz="1200" dirty="0" smtClean="0"/>
              <a:t>Ref: TA04</a:t>
            </a:r>
          </a:p>
          <a:p>
            <a:r>
              <a:rPr lang="en-US" sz="1200" dirty="0" smtClean="0"/>
              <a:t>Dim: 17x 7.5 cm</a:t>
            </a:r>
          </a:p>
          <a:p>
            <a:r>
              <a:rPr lang="en-US" sz="1200" dirty="0" smtClean="0"/>
              <a:t>Material: Cotton, </a:t>
            </a:r>
            <a:r>
              <a:rPr lang="en-US" sz="1200" dirty="0" err="1" smtClean="0"/>
              <a:t>kalamkari</a:t>
            </a:r>
            <a:endParaRPr lang="en-US" sz="1200" dirty="0" smtClean="0"/>
          </a:p>
        </p:txBody>
      </p:sp>
      <p:pic>
        <p:nvPicPr>
          <p:cNvPr id="23" name="Picture 15" descr="TA04-Spectacles-case.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533400" y="7772400"/>
            <a:ext cx="1685512" cy="731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1743670"/>
            <a:ext cx="3429000" cy="923330"/>
          </a:xfrm>
          <a:prstGeom prst="rect">
            <a:avLst/>
          </a:prstGeom>
          <a:noFill/>
        </p:spPr>
        <p:txBody>
          <a:bodyPr wrap="square" rtlCol="0">
            <a:spAutoFit/>
          </a:bodyPr>
          <a:lstStyle/>
          <a:p>
            <a:r>
              <a:rPr lang="en-US" dirty="0" smtClean="0"/>
              <a:t>Bag </a:t>
            </a:r>
            <a:r>
              <a:rPr lang="en-US" dirty="0" err="1" smtClean="0"/>
              <a:t>Amudha</a:t>
            </a:r>
            <a:endParaRPr lang="en-US" dirty="0" smtClean="0"/>
          </a:p>
          <a:p>
            <a:r>
              <a:rPr lang="en-US" sz="1200" dirty="0" smtClean="0"/>
              <a:t>Ref: TA05</a:t>
            </a:r>
          </a:p>
          <a:p>
            <a:r>
              <a:rPr lang="en-US" sz="1200" dirty="0" smtClean="0"/>
              <a:t>Dim: 35 x 35 x 10 cm</a:t>
            </a:r>
          </a:p>
          <a:p>
            <a:r>
              <a:rPr lang="en-US" sz="1200" dirty="0" smtClean="0"/>
              <a:t>Material: Cotton, </a:t>
            </a:r>
            <a:r>
              <a:rPr lang="en-US" sz="1200" dirty="0" err="1" smtClean="0"/>
              <a:t>kalamkari</a:t>
            </a:r>
            <a:endParaRPr lang="en-US" sz="1200" dirty="0" smtClean="0"/>
          </a:p>
        </p:txBody>
      </p:sp>
      <p:pic>
        <p:nvPicPr>
          <p:cNvPr id="10"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sp>
        <p:nvSpPr>
          <p:cNvPr id="14" name="TextBox 13"/>
          <p:cNvSpPr txBox="1"/>
          <p:nvPr/>
        </p:nvSpPr>
        <p:spPr>
          <a:xfrm>
            <a:off x="838200" y="8905092"/>
            <a:ext cx="1295400" cy="369332"/>
          </a:xfrm>
          <a:prstGeom prst="rect">
            <a:avLst/>
          </a:prstGeom>
          <a:noFill/>
        </p:spPr>
        <p:txBody>
          <a:bodyPr wrap="square" rtlCol="0">
            <a:spAutoFit/>
          </a:bodyPr>
          <a:lstStyle/>
          <a:p>
            <a:endParaRPr lang="en-US" dirty="0"/>
          </a:p>
        </p:txBody>
      </p:sp>
      <p:sp>
        <p:nvSpPr>
          <p:cNvPr id="42" name="TextBox 41"/>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a:t>
            </a:r>
            <a:endParaRPr lang="en-US" dirty="0">
              <a:solidFill>
                <a:srgbClr val="009999"/>
              </a:solidFill>
              <a:latin typeface="Comic Sans MS" pitchFamily="66" charset="0"/>
            </a:endParaRPr>
          </a:p>
        </p:txBody>
      </p:sp>
      <p:cxnSp>
        <p:nvCxnSpPr>
          <p:cNvPr id="43" name="Straight Connector 42"/>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15" name="Picture 14"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sp>
        <p:nvSpPr>
          <p:cNvPr id="18" name="TextBox 17"/>
          <p:cNvSpPr txBox="1"/>
          <p:nvPr/>
        </p:nvSpPr>
        <p:spPr>
          <a:xfrm>
            <a:off x="3429000" y="3444240"/>
            <a:ext cx="3429000" cy="1107996"/>
          </a:xfrm>
          <a:prstGeom prst="rect">
            <a:avLst/>
          </a:prstGeom>
          <a:noFill/>
        </p:spPr>
        <p:txBody>
          <a:bodyPr wrap="square" rtlCol="0">
            <a:spAutoFit/>
          </a:bodyPr>
          <a:lstStyle/>
          <a:p>
            <a:r>
              <a:rPr lang="en-US" dirty="0" smtClean="0"/>
              <a:t>Hand-bag Devi</a:t>
            </a:r>
          </a:p>
          <a:p>
            <a:r>
              <a:rPr lang="en-US" sz="1200" dirty="0" smtClean="0"/>
              <a:t>Ref: TA06</a:t>
            </a:r>
          </a:p>
          <a:p>
            <a:r>
              <a:rPr lang="en-US" sz="1200" dirty="0" smtClean="0"/>
              <a:t>Dim: 25 x 22 x 8 cm</a:t>
            </a:r>
          </a:p>
          <a:p>
            <a:r>
              <a:rPr lang="en-US" sz="1200" dirty="0" smtClean="0"/>
              <a:t>Weight: 140 g</a:t>
            </a:r>
          </a:p>
          <a:p>
            <a:r>
              <a:rPr lang="en-US" sz="1200" dirty="0" smtClean="0"/>
              <a:t>Material: Cotton, </a:t>
            </a:r>
            <a:r>
              <a:rPr lang="en-US" sz="1200" dirty="0" err="1" smtClean="0"/>
              <a:t>kalamkari</a:t>
            </a:r>
            <a:endParaRPr lang="en-US" sz="1200" dirty="0" smtClean="0"/>
          </a:p>
        </p:txBody>
      </p:sp>
      <p:sp>
        <p:nvSpPr>
          <p:cNvPr id="22" name="TextBox 21"/>
          <p:cNvSpPr txBox="1"/>
          <p:nvPr/>
        </p:nvSpPr>
        <p:spPr>
          <a:xfrm>
            <a:off x="3429000" y="6781800"/>
            <a:ext cx="3429000" cy="1107996"/>
          </a:xfrm>
          <a:prstGeom prst="rect">
            <a:avLst/>
          </a:prstGeom>
          <a:noFill/>
        </p:spPr>
        <p:txBody>
          <a:bodyPr wrap="square" rtlCol="0">
            <a:spAutoFit/>
          </a:bodyPr>
          <a:lstStyle/>
          <a:p>
            <a:r>
              <a:rPr lang="en-US" dirty="0" smtClean="0"/>
              <a:t>Boat bag patchwork</a:t>
            </a:r>
          </a:p>
          <a:p>
            <a:r>
              <a:rPr lang="en-US" sz="1200" dirty="0" smtClean="0"/>
              <a:t>Ref: TA08</a:t>
            </a:r>
          </a:p>
          <a:p>
            <a:r>
              <a:rPr lang="en-US" sz="1200" dirty="0" smtClean="0"/>
              <a:t>Dim: 30 x 22 cm</a:t>
            </a:r>
          </a:p>
          <a:p>
            <a:r>
              <a:rPr lang="en-US" sz="1200" dirty="0" smtClean="0"/>
              <a:t>Weight: 140 g </a:t>
            </a:r>
          </a:p>
          <a:p>
            <a:r>
              <a:rPr lang="en-US" sz="1200" dirty="0" smtClean="0"/>
              <a:t>Material: Cotton, </a:t>
            </a:r>
            <a:r>
              <a:rPr lang="en-US" sz="1200" dirty="0" err="1" smtClean="0"/>
              <a:t>kalamkari</a:t>
            </a:r>
            <a:endParaRPr lang="en-US" sz="1200" dirty="0" smtClean="0"/>
          </a:p>
        </p:txBody>
      </p:sp>
      <p:pic>
        <p:nvPicPr>
          <p:cNvPr id="17" name="Picture 16" descr="TA05.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38200" y="457200"/>
            <a:ext cx="1492676" cy="2560320"/>
          </a:xfrm>
          <a:prstGeom prst="rect">
            <a:avLst/>
          </a:prstGeom>
          <a:noFill/>
          <a:ln w="9525">
            <a:noFill/>
            <a:miter lim="800000"/>
            <a:headEnd/>
            <a:tailEnd/>
          </a:ln>
        </p:spPr>
      </p:pic>
      <p:pic>
        <p:nvPicPr>
          <p:cNvPr id="24" name="Picture 69" descr="TA06-Hand-ba"/>
          <p:cNvPicPr>
            <a:picLocks noChangeAspect="1" noChangeArrowheads="1"/>
          </p:cNvPicPr>
          <p:nvPr/>
        </p:nvPicPr>
        <p:blipFill>
          <a:blip r:embed="rId5" cstate="print">
            <a:clrChange>
              <a:clrFrom>
                <a:srgbClr val="FFFFFF"/>
              </a:clrFrom>
              <a:clrTo>
                <a:srgbClr val="FFFFFF">
                  <a:alpha val="0"/>
                </a:srgbClr>
              </a:clrTo>
            </a:clrChange>
            <a:lum bright="12000"/>
          </a:blip>
          <a:srcRect/>
          <a:stretch>
            <a:fillRect/>
          </a:stretch>
        </p:blipFill>
        <p:spPr bwMode="auto">
          <a:xfrm>
            <a:off x="766198" y="3368040"/>
            <a:ext cx="1748402" cy="1280160"/>
          </a:xfrm>
          <a:prstGeom prst="rect">
            <a:avLst/>
          </a:prstGeom>
          <a:noFill/>
          <a:ln w="9525">
            <a:noFill/>
            <a:miter lim="800000"/>
            <a:headEnd/>
            <a:tailEnd/>
          </a:ln>
        </p:spPr>
      </p:pic>
      <p:pic>
        <p:nvPicPr>
          <p:cNvPr id="28" name="Picture 32" descr="TA08-Boat-bag-patchwor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9843" y="6705600"/>
            <a:ext cx="1874757" cy="2377440"/>
          </a:xfrm>
          <a:prstGeom prst="rect">
            <a:avLst/>
          </a:prstGeom>
          <a:noFill/>
          <a:ln w="9525">
            <a:noFill/>
            <a:miter lim="800000"/>
            <a:headEnd/>
            <a:tailEnd/>
          </a:ln>
        </p:spPr>
      </p:pic>
      <p:sp>
        <p:nvSpPr>
          <p:cNvPr id="29" name="TextBox 28"/>
          <p:cNvSpPr txBox="1"/>
          <p:nvPr/>
        </p:nvSpPr>
        <p:spPr>
          <a:xfrm>
            <a:off x="3429000" y="5064204"/>
            <a:ext cx="3429000" cy="1107996"/>
          </a:xfrm>
          <a:prstGeom prst="rect">
            <a:avLst/>
          </a:prstGeom>
          <a:noFill/>
        </p:spPr>
        <p:txBody>
          <a:bodyPr wrap="square" rtlCol="0">
            <a:spAutoFit/>
          </a:bodyPr>
          <a:lstStyle/>
          <a:p>
            <a:r>
              <a:rPr lang="en-US" dirty="0" smtClean="0"/>
              <a:t>Boat bag</a:t>
            </a:r>
          </a:p>
          <a:p>
            <a:r>
              <a:rPr lang="en-US" sz="1200" dirty="0" smtClean="0"/>
              <a:t>Ref: TA07</a:t>
            </a:r>
          </a:p>
          <a:p>
            <a:r>
              <a:rPr lang="en-US" sz="1200" dirty="0" smtClean="0"/>
              <a:t>Dim: 30 x 22 cm</a:t>
            </a:r>
          </a:p>
          <a:p>
            <a:r>
              <a:rPr lang="en-US" sz="1200" dirty="0" smtClean="0"/>
              <a:t>Weight: 120 g </a:t>
            </a:r>
          </a:p>
          <a:p>
            <a:r>
              <a:rPr lang="en-US" sz="1200" dirty="0" smtClean="0"/>
              <a:t>Material: Cotton, </a:t>
            </a:r>
            <a:r>
              <a:rPr lang="en-US" sz="1200" dirty="0" err="1" smtClean="0"/>
              <a:t>kalamkari</a:t>
            </a:r>
            <a:endParaRPr lang="en-US" sz="1200" dirty="0" smtClean="0"/>
          </a:p>
        </p:txBody>
      </p:sp>
      <p:pic>
        <p:nvPicPr>
          <p:cNvPr id="30" name="Picture 6" descr="TA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87959" y="5029200"/>
            <a:ext cx="2002841" cy="1645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1178004"/>
            <a:ext cx="3429000" cy="1107996"/>
          </a:xfrm>
          <a:prstGeom prst="rect">
            <a:avLst/>
          </a:prstGeom>
          <a:noFill/>
        </p:spPr>
        <p:txBody>
          <a:bodyPr wrap="square" rtlCol="0">
            <a:spAutoFit/>
          </a:bodyPr>
          <a:lstStyle/>
          <a:p>
            <a:r>
              <a:rPr lang="en-US" dirty="0" smtClean="0"/>
              <a:t>Traveler back-bag</a:t>
            </a:r>
          </a:p>
          <a:p>
            <a:r>
              <a:rPr lang="en-US" sz="1200" dirty="0" smtClean="0"/>
              <a:t>Ref: TA09A</a:t>
            </a:r>
          </a:p>
          <a:p>
            <a:r>
              <a:rPr lang="en-US" sz="1200" dirty="0" smtClean="0"/>
              <a:t>Dim: 45 x 21 x 11 cm</a:t>
            </a:r>
          </a:p>
          <a:p>
            <a:r>
              <a:rPr lang="en-US" sz="1200" dirty="0" smtClean="0"/>
              <a:t>Weight: 200 g</a:t>
            </a:r>
          </a:p>
          <a:p>
            <a:r>
              <a:rPr lang="en-US" sz="1200" dirty="0" smtClean="0"/>
              <a:t>Material: Cotton, </a:t>
            </a:r>
            <a:r>
              <a:rPr lang="en-US" sz="1200" dirty="0" err="1" smtClean="0"/>
              <a:t>kalamkari</a:t>
            </a:r>
            <a:endParaRPr lang="en-US" sz="1200" dirty="0" smtClean="0"/>
          </a:p>
        </p:txBody>
      </p:sp>
      <p:pic>
        <p:nvPicPr>
          <p:cNvPr id="10"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sp>
        <p:nvSpPr>
          <p:cNvPr id="14" name="TextBox 13"/>
          <p:cNvSpPr txBox="1"/>
          <p:nvPr/>
        </p:nvSpPr>
        <p:spPr>
          <a:xfrm>
            <a:off x="838200" y="8905092"/>
            <a:ext cx="1295400" cy="369332"/>
          </a:xfrm>
          <a:prstGeom prst="rect">
            <a:avLst/>
          </a:prstGeom>
          <a:noFill/>
        </p:spPr>
        <p:txBody>
          <a:bodyPr wrap="square" rtlCol="0">
            <a:spAutoFit/>
          </a:bodyPr>
          <a:lstStyle/>
          <a:p>
            <a:endParaRPr lang="en-US" dirty="0"/>
          </a:p>
        </p:txBody>
      </p:sp>
      <p:sp>
        <p:nvSpPr>
          <p:cNvPr id="42" name="TextBox 41"/>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a:t>
            </a:r>
            <a:endParaRPr lang="en-US" dirty="0">
              <a:solidFill>
                <a:srgbClr val="009999"/>
              </a:solidFill>
              <a:latin typeface="Comic Sans MS" pitchFamily="66" charset="0"/>
            </a:endParaRPr>
          </a:p>
        </p:txBody>
      </p:sp>
      <p:cxnSp>
        <p:nvCxnSpPr>
          <p:cNvPr id="43" name="Straight Connector 42"/>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15" name="Picture 14"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sp>
        <p:nvSpPr>
          <p:cNvPr id="22" name="TextBox 21"/>
          <p:cNvSpPr txBox="1"/>
          <p:nvPr/>
        </p:nvSpPr>
        <p:spPr>
          <a:xfrm>
            <a:off x="3429000" y="5172670"/>
            <a:ext cx="3429000" cy="923330"/>
          </a:xfrm>
          <a:prstGeom prst="rect">
            <a:avLst/>
          </a:prstGeom>
          <a:noFill/>
        </p:spPr>
        <p:txBody>
          <a:bodyPr wrap="square" rtlCol="0">
            <a:spAutoFit/>
          </a:bodyPr>
          <a:lstStyle/>
          <a:p>
            <a:r>
              <a:rPr lang="en-US" dirty="0" smtClean="0"/>
              <a:t>Bag </a:t>
            </a:r>
            <a:r>
              <a:rPr lang="en-US" dirty="0" err="1" smtClean="0"/>
              <a:t>Indira</a:t>
            </a:r>
            <a:endParaRPr lang="en-US" dirty="0" smtClean="0"/>
          </a:p>
          <a:p>
            <a:r>
              <a:rPr lang="en-US" sz="1200" dirty="0" smtClean="0"/>
              <a:t>Ref: TA10</a:t>
            </a:r>
          </a:p>
          <a:p>
            <a:r>
              <a:rPr lang="en-US" sz="1200" dirty="0" smtClean="0"/>
              <a:t>Dim: 38 x 33 cm</a:t>
            </a:r>
          </a:p>
          <a:p>
            <a:r>
              <a:rPr lang="en-US" sz="1200" dirty="0" smtClean="0"/>
              <a:t>Material: Cotton, </a:t>
            </a:r>
            <a:r>
              <a:rPr lang="en-US" sz="1200" dirty="0" err="1" smtClean="0"/>
              <a:t>kalamkari</a:t>
            </a:r>
            <a:endParaRPr lang="en-US" sz="1200" dirty="0" smtClean="0"/>
          </a:p>
        </p:txBody>
      </p:sp>
      <p:sp>
        <p:nvSpPr>
          <p:cNvPr id="16" name="TextBox 15"/>
          <p:cNvSpPr txBox="1"/>
          <p:nvPr/>
        </p:nvSpPr>
        <p:spPr>
          <a:xfrm>
            <a:off x="3429000" y="3006804"/>
            <a:ext cx="3429000" cy="1107996"/>
          </a:xfrm>
          <a:prstGeom prst="rect">
            <a:avLst/>
          </a:prstGeom>
          <a:noFill/>
        </p:spPr>
        <p:txBody>
          <a:bodyPr wrap="square" rtlCol="0">
            <a:spAutoFit/>
          </a:bodyPr>
          <a:lstStyle/>
          <a:p>
            <a:r>
              <a:rPr lang="en-US" dirty="0" smtClean="0"/>
              <a:t>Traveler patchwork back-bag</a:t>
            </a:r>
          </a:p>
          <a:p>
            <a:r>
              <a:rPr lang="en-US" sz="1200" dirty="0" smtClean="0"/>
              <a:t>Ref: TA09A</a:t>
            </a:r>
          </a:p>
          <a:p>
            <a:r>
              <a:rPr lang="en-US" sz="1200" dirty="0" smtClean="0"/>
              <a:t>Dim: 45 x 21 x 11 cm</a:t>
            </a:r>
          </a:p>
          <a:p>
            <a:r>
              <a:rPr lang="en-US" sz="1200" dirty="0" smtClean="0"/>
              <a:t>Weight: 240 g</a:t>
            </a:r>
          </a:p>
          <a:p>
            <a:r>
              <a:rPr lang="en-US" sz="1200" dirty="0" smtClean="0"/>
              <a:t>Material: Cotton, </a:t>
            </a:r>
            <a:r>
              <a:rPr lang="en-US" sz="1200" dirty="0" err="1" smtClean="0"/>
              <a:t>kalamkari</a:t>
            </a:r>
            <a:endParaRPr lang="en-US" sz="1200" dirty="0" smtClean="0"/>
          </a:p>
        </p:txBody>
      </p:sp>
      <p:pic>
        <p:nvPicPr>
          <p:cNvPr id="21" name="Picture 17" descr="TA09A-Traveler-bag.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81000" y="990600"/>
            <a:ext cx="2071566" cy="2194560"/>
          </a:xfrm>
          <a:prstGeom prst="rect">
            <a:avLst/>
          </a:prstGeom>
          <a:noFill/>
          <a:ln w="9525">
            <a:noFill/>
            <a:miter lim="800000"/>
            <a:headEnd/>
            <a:tailEnd/>
          </a:ln>
        </p:spPr>
      </p:pic>
      <p:pic>
        <p:nvPicPr>
          <p:cNvPr id="19" name="Picture 33" descr="TA09-Traveler-bag-patchwork"/>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14400" y="2438400"/>
            <a:ext cx="2218299" cy="2560320"/>
          </a:xfrm>
          <a:prstGeom prst="rect">
            <a:avLst/>
          </a:prstGeom>
          <a:noFill/>
          <a:ln w="9525">
            <a:noFill/>
            <a:miter lim="800000"/>
            <a:headEnd/>
            <a:tailEnd/>
          </a:ln>
        </p:spPr>
      </p:pic>
      <p:pic>
        <p:nvPicPr>
          <p:cNvPr id="23" name="Picture 19" descr="TA10-Kalamkari-Bag-Indira.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816004" y="4267200"/>
            <a:ext cx="1546196" cy="2560320"/>
          </a:xfrm>
          <a:prstGeom prst="rect">
            <a:avLst/>
          </a:prstGeom>
          <a:noFill/>
          <a:ln w="9525">
            <a:noFill/>
            <a:miter lim="800000"/>
            <a:headEnd/>
            <a:tailEnd/>
          </a:ln>
        </p:spPr>
      </p:pic>
      <p:sp>
        <p:nvSpPr>
          <p:cNvPr id="25" name="TextBox 24"/>
          <p:cNvSpPr txBox="1"/>
          <p:nvPr/>
        </p:nvSpPr>
        <p:spPr>
          <a:xfrm>
            <a:off x="3429000" y="7230070"/>
            <a:ext cx="3429000" cy="923330"/>
          </a:xfrm>
          <a:prstGeom prst="rect">
            <a:avLst/>
          </a:prstGeom>
          <a:noFill/>
        </p:spPr>
        <p:txBody>
          <a:bodyPr wrap="square" rtlCol="0">
            <a:spAutoFit/>
          </a:bodyPr>
          <a:lstStyle/>
          <a:p>
            <a:r>
              <a:rPr lang="en-US" dirty="0" smtClean="0"/>
              <a:t>Quilted shopping bag</a:t>
            </a:r>
          </a:p>
          <a:p>
            <a:r>
              <a:rPr lang="en-US" sz="1200" dirty="0" smtClean="0"/>
              <a:t>Ref: TA11</a:t>
            </a:r>
          </a:p>
          <a:p>
            <a:r>
              <a:rPr lang="en-US" sz="1200" dirty="0" smtClean="0"/>
              <a:t>Dim: 43 x 33 cm</a:t>
            </a:r>
          </a:p>
          <a:p>
            <a:r>
              <a:rPr lang="en-US" sz="1200" dirty="0" smtClean="0"/>
              <a:t>Material: Cotton, </a:t>
            </a:r>
            <a:r>
              <a:rPr lang="en-US" sz="1200" dirty="0" err="1" smtClean="0"/>
              <a:t>kalamkari</a:t>
            </a:r>
            <a:endParaRPr lang="en-US" sz="1200" dirty="0" smtClean="0"/>
          </a:p>
        </p:txBody>
      </p:sp>
      <p:pic>
        <p:nvPicPr>
          <p:cNvPr id="27" name="Picture 20" descr="TA11-Kalamkari-Quilted-Bag-.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1282309" y="6400800"/>
            <a:ext cx="1765691" cy="256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1286470"/>
            <a:ext cx="3429000" cy="923330"/>
          </a:xfrm>
          <a:prstGeom prst="rect">
            <a:avLst/>
          </a:prstGeom>
          <a:noFill/>
        </p:spPr>
        <p:txBody>
          <a:bodyPr wrap="square" rtlCol="0">
            <a:spAutoFit/>
          </a:bodyPr>
          <a:lstStyle/>
          <a:p>
            <a:r>
              <a:rPr lang="en-US" dirty="0" smtClean="0"/>
              <a:t>Bag </a:t>
            </a:r>
            <a:r>
              <a:rPr lang="en-US" dirty="0" err="1" smtClean="0"/>
              <a:t>Sarala</a:t>
            </a:r>
            <a:endParaRPr lang="en-US" dirty="0" smtClean="0"/>
          </a:p>
          <a:p>
            <a:r>
              <a:rPr lang="en-US" sz="1200" dirty="0" smtClean="0"/>
              <a:t>Ref: TA12</a:t>
            </a:r>
          </a:p>
          <a:p>
            <a:r>
              <a:rPr lang="en-US" sz="1200" dirty="0" smtClean="0"/>
              <a:t>Dim: 33 x 26 cm</a:t>
            </a:r>
          </a:p>
          <a:p>
            <a:r>
              <a:rPr lang="en-US" sz="1200" dirty="0" smtClean="0"/>
              <a:t>Material: Cotton, </a:t>
            </a:r>
            <a:r>
              <a:rPr lang="en-US" sz="1200" dirty="0" err="1" smtClean="0"/>
              <a:t>kalamkari</a:t>
            </a:r>
            <a:endParaRPr lang="en-US" sz="1200" dirty="0" smtClean="0"/>
          </a:p>
        </p:txBody>
      </p:sp>
      <p:pic>
        <p:nvPicPr>
          <p:cNvPr id="10"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sp>
        <p:nvSpPr>
          <p:cNvPr id="14" name="TextBox 13"/>
          <p:cNvSpPr txBox="1"/>
          <p:nvPr/>
        </p:nvSpPr>
        <p:spPr>
          <a:xfrm>
            <a:off x="838200" y="8905092"/>
            <a:ext cx="1295400" cy="369332"/>
          </a:xfrm>
          <a:prstGeom prst="rect">
            <a:avLst/>
          </a:prstGeom>
          <a:noFill/>
        </p:spPr>
        <p:txBody>
          <a:bodyPr wrap="square" rtlCol="0">
            <a:spAutoFit/>
          </a:bodyPr>
          <a:lstStyle/>
          <a:p>
            <a:endParaRPr lang="en-US" dirty="0"/>
          </a:p>
        </p:txBody>
      </p:sp>
      <p:sp>
        <p:nvSpPr>
          <p:cNvPr id="42" name="TextBox 41"/>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a:t>
            </a:r>
            <a:endParaRPr lang="en-US" dirty="0">
              <a:solidFill>
                <a:srgbClr val="009999"/>
              </a:solidFill>
              <a:latin typeface="Comic Sans MS" pitchFamily="66" charset="0"/>
            </a:endParaRPr>
          </a:p>
        </p:txBody>
      </p:sp>
      <p:cxnSp>
        <p:nvCxnSpPr>
          <p:cNvPr id="43" name="Straight Connector 42"/>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15" name="Picture 14"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sp>
        <p:nvSpPr>
          <p:cNvPr id="22" name="TextBox 21"/>
          <p:cNvSpPr txBox="1"/>
          <p:nvPr/>
        </p:nvSpPr>
        <p:spPr>
          <a:xfrm>
            <a:off x="3429000" y="5172670"/>
            <a:ext cx="3429000" cy="1107996"/>
          </a:xfrm>
          <a:prstGeom prst="rect">
            <a:avLst/>
          </a:prstGeom>
          <a:noFill/>
        </p:spPr>
        <p:txBody>
          <a:bodyPr wrap="square" rtlCol="0">
            <a:spAutoFit/>
          </a:bodyPr>
          <a:lstStyle/>
          <a:p>
            <a:r>
              <a:rPr lang="en-US" dirty="0" smtClean="0"/>
              <a:t>Flight ticket pouch</a:t>
            </a:r>
          </a:p>
          <a:p>
            <a:r>
              <a:rPr lang="en-US" sz="1200" dirty="0" smtClean="0"/>
              <a:t>Ref: TA14</a:t>
            </a:r>
          </a:p>
          <a:p>
            <a:r>
              <a:rPr lang="en-US" sz="1200" dirty="0" smtClean="0"/>
              <a:t>Dim: 24 x 17 cm</a:t>
            </a:r>
          </a:p>
          <a:p>
            <a:r>
              <a:rPr lang="en-US" sz="1200" dirty="0" smtClean="0"/>
              <a:t>Weight : 60 g</a:t>
            </a:r>
          </a:p>
          <a:p>
            <a:r>
              <a:rPr lang="en-US" sz="1200" dirty="0" smtClean="0"/>
              <a:t>Material: Cotton, </a:t>
            </a:r>
            <a:r>
              <a:rPr lang="en-US" sz="1200" dirty="0" err="1" smtClean="0"/>
              <a:t>kalamkari</a:t>
            </a:r>
            <a:endParaRPr lang="en-US" sz="1200" dirty="0" smtClean="0"/>
          </a:p>
        </p:txBody>
      </p:sp>
      <p:sp>
        <p:nvSpPr>
          <p:cNvPr id="16" name="TextBox 15"/>
          <p:cNvSpPr txBox="1"/>
          <p:nvPr/>
        </p:nvSpPr>
        <p:spPr>
          <a:xfrm>
            <a:off x="3429000" y="3124200"/>
            <a:ext cx="3429000" cy="1107996"/>
          </a:xfrm>
          <a:prstGeom prst="rect">
            <a:avLst/>
          </a:prstGeom>
          <a:noFill/>
        </p:spPr>
        <p:txBody>
          <a:bodyPr wrap="square" rtlCol="0">
            <a:spAutoFit/>
          </a:bodyPr>
          <a:lstStyle/>
          <a:p>
            <a:r>
              <a:rPr lang="en-US" dirty="0" smtClean="0"/>
              <a:t>Bag </a:t>
            </a:r>
            <a:r>
              <a:rPr lang="en-US" dirty="0" err="1" smtClean="0"/>
              <a:t>Manjula</a:t>
            </a:r>
            <a:endParaRPr lang="en-US" dirty="0" smtClean="0"/>
          </a:p>
          <a:p>
            <a:r>
              <a:rPr lang="en-US" sz="1200" dirty="0" smtClean="0"/>
              <a:t>Ref: TA13</a:t>
            </a:r>
          </a:p>
          <a:p>
            <a:r>
              <a:rPr lang="en-US" sz="1200" dirty="0" smtClean="0"/>
              <a:t>Dim: 40 x 40 x 8 cm</a:t>
            </a:r>
          </a:p>
          <a:p>
            <a:r>
              <a:rPr lang="en-US" sz="1200" dirty="0" smtClean="0"/>
              <a:t>Weight: 240 g</a:t>
            </a:r>
          </a:p>
          <a:p>
            <a:r>
              <a:rPr lang="en-US" sz="1200" dirty="0" smtClean="0"/>
              <a:t>Material: Cotton, </a:t>
            </a:r>
            <a:r>
              <a:rPr lang="en-US" sz="1200" dirty="0" err="1" smtClean="0"/>
              <a:t>kalamkari</a:t>
            </a:r>
            <a:r>
              <a:rPr lang="en-US" sz="1200" dirty="0" smtClean="0"/>
              <a:t>, EVA inner lining</a:t>
            </a:r>
          </a:p>
        </p:txBody>
      </p:sp>
      <p:sp>
        <p:nvSpPr>
          <p:cNvPr id="25" name="TextBox 24"/>
          <p:cNvSpPr txBox="1"/>
          <p:nvPr/>
        </p:nvSpPr>
        <p:spPr>
          <a:xfrm>
            <a:off x="3429000" y="6781800"/>
            <a:ext cx="3429000" cy="923330"/>
          </a:xfrm>
          <a:prstGeom prst="rect">
            <a:avLst/>
          </a:prstGeom>
          <a:noFill/>
        </p:spPr>
        <p:txBody>
          <a:bodyPr wrap="square" rtlCol="0">
            <a:spAutoFit/>
          </a:bodyPr>
          <a:lstStyle/>
          <a:p>
            <a:r>
              <a:rPr lang="en-US" dirty="0" err="1" smtClean="0"/>
              <a:t>Veera</a:t>
            </a:r>
            <a:r>
              <a:rPr lang="en-US" dirty="0" smtClean="0"/>
              <a:t> bag</a:t>
            </a:r>
          </a:p>
          <a:p>
            <a:r>
              <a:rPr lang="en-US" sz="1200" dirty="0" smtClean="0"/>
              <a:t>Ref: TA15</a:t>
            </a:r>
          </a:p>
          <a:p>
            <a:r>
              <a:rPr lang="en-US" sz="1200" dirty="0" smtClean="0"/>
              <a:t>Dim: 58 x 38 x 15 cm</a:t>
            </a:r>
          </a:p>
          <a:p>
            <a:r>
              <a:rPr lang="en-US" sz="1200" dirty="0" smtClean="0"/>
              <a:t>Material: Cotton, </a:t>
            </a:r>
            <a:r>
              <a:rPr lang="en-US" sz="1200" dirty="0" err="1" smtClean="0"/>
              <a:t>kalamkari</a:t>
            </a:r>
            <a:endParaRPr lang="en-US" sz="1200" dirty="0" smtClean="0"/>
          </a:p>
        </p:txBody>
      </p:sp>
      <p:pic>
        <p:nvPicPr>
          <p:cNvPr id="17" name="Picture 21" descr="TA12-Kalamkari-Bag Sarala.jpg"/>
          <p:cNvPicPr>
            <a:picLocks noChangeAspect="1"/>
          </p:cNvPicPr>
          <p:nvPr/>
        </p:nvPicPr>
        <p:blipFill>
          <a:blip r:embed="rId4" cstate="print">
            <a:clrChange>
              <a:clrFrom>
                <a:srgbClr val="FFFFFF"/>
              </a:clrFrom>
              <a:clrTo>
                <a:srgbClr val="FFFFFF">
                  <a:alpha val="0"/>
                </a:srgbClr>
              </a:clrTo>
            </a:clrChange>
            <a:lum bright="10000" contrast="10000"/>
          </a:blip>
          <a:srcRect/>
          <a:stretch>
            <a:fillRect/>
          </a:stretch>
        </p:blipFill>
        <p:spPr bwMode="auto">
          <a:xfrm>
            <a:off x="228600" y="533400"/>
            <a:ext cx="1872186" cy="2377440"/>
          </a:xfrm>
          <a:prstGeom prst="rect">
            <a:avLst/>
          </a:prstGeom>
          <a:noFill/>
          <a:ln w="9525">
            <a:noFill/>
            <a:miter lim="800000"/>
            <a:headEnd/>
            <a:tailEnd/>
          </a:ln>
        </p:spPr>
      </p:pic>
      <p:pic>
        <p:nvPicPr>
          <p:cNvPr id="18" name="Picture 15" descr="TA13-Bag-Manjula.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524000" y="2286000"/>
            <a:ext cx="1525956" cy="2560320"/>
          </a:xfrm>
          <a:prstGeom prst="rect">
            <a:avLst/>
          </a:prstGeom>
          <a:noFill/>
          <a:ln w="9525">
            <a:noFill/>
            <a:miter lim="800000"/>
            <a:headEnd/>
            <a:tailEnd/>
          </a:ln>
        </p:spPr>
      </p:pic>
      <p:pic>
        <p:nvPicPr>
          <p:cNvPr id="26" name="Picture 15" descr="TA15-Flight-ticket-bag"/>
          <p:cNvPicPr>
            <a:picLocks noChangeAspect="1" noChangeArrowheads="1"/>
          </p:cNvPicPr>
          <p:nvPr/>
        </p:nvPicPr>
        <p:blipFill>
          <a:blip r:embed="rId6" cstate="print">
            <a:clrChange>
              <a:clrFrom>
                <a:srgbClr val="FFFFFF"/>
              </a:clrFrom>
              <a:clrTo>
                <a:srgbClr val="FFFFFF">
                  <a:alpha val="0"/>
                </a:srgbClr>
              </a:clrTo>
            </a:clrChange>
            <a:lum bright="12000" contrast="10000"/>
          </a:blip>
          <a:srcRect/>
          <a:stretch>
            <a:fillRect/>
          </a:stretch>
        </p:blipFill>
        <p:spPr bwMode="auto">
          <a:xfrm>
            <a:off x="1447800" y="4953000"/>
            <a:ext cx="1139032" cy="1828800"/>
          </a:xfrm>
          <a:prstGeom prst="rect">
            <a:avLst/>
          </a:prstGeom>
          <a:noFill/>
          <a:ln w="9525">
            <a:noFill/>
            <a:miter lim="800000"/>
            <a:headEnd/>
            <a:tailEnd/>
          </a:ln>
        </p:spPr>
      </p:pic>
      <p:pic>
        <p:nvPicPr>
          <p:cNvPr id="28" name="Picture 8" descr="TA21-Veera-Bag.jpg"/>
          <p:cNvPicPr>
            <a:picLocks noChangeAspect="1"/>
          </p:cNvPicPr>
          <p:nvPr/>
        </p:nvPicPr>
        <p:blipFill>
          <a:blip r:embed="rId7" cstate="print">
            <a:clrChange>
              <a:clrFrom>
                <a:srgbClr val="FFFFFF"/>
              </a:clrFrom>
              <a:clrTo>
                <a:srgbClr val="FFFFFF">
                  <a:alpha val="0"/>
                </a:srgbClr>
              </a:clrTo>
            </a:clrChange>
            <a:lum bright="10000" contrast="30000"/>
          </a:blip>
          <a:srcRect/>
          <a:stretch>
            <a:fillRect/>
          </a:stretch>
        </p:blipFill>
        <p:spPr bwMode="auto">
          <a:xfrm>
            <a:off x="82250" y="6690360"/>
            <a:ext cx="3118150" cy="2377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1286470"/>
            <a:ext cx="3429000" cy="923330"/>
          </a:xfrm>
          <a:prstGeom prst="rect">
            <a:avLst/>
          </a:prstGeom>
          <a:noFill/>
        </p:spPr>
        <p:txBody>
          <a:bodyPr wrap="square" rtlCol="0">
            <a:spAutoFit/>
          </a:bodyPr>
          <a:lstStyle/>
          <a:p>
            <a:r>
              <a:rPr lang="en-US" dirty="0" smtClean="0"/>
              <a:t>Toilet kit – Set of 2</a:t>
            </a:r>
          </a:p>
          <a:p>
            <a:r>
              <a:rPr lang="en-US" sz="1200" dirty="0" smtClean="0"/>
              <a:t>Ref: TA16</a:t>
            </a:r>
          </a:p>
          <a:p>
            <a:r>
              <a:rPr lang="en-US" sz="1200" dirty="0" smtClean="0"/>
              <a:t>Dim: 24 x 15 x 9 cm</a:t>
            </a:r>
          </a:p>
          <a:p>
            <a:r>
              <a:rPr lang="en-US" sz="1200" dirty="0" smtClean="0"/>
              <a:t>Material: Cotton, </a:t>
            </a:r>
            <a:r>
              <a:rPr lang="en-US" sz="1200" dirty="0" err="1" smtClean="0"/>
              <a:t>kalamkari</a:t>
            </a:r>
            <a:r>
              <a:rPr lang="en-US" sz="1200" dirty="0" smtClean="0"/>
              <a:t>, EVA lining</a:t>
            </a:r>
          </a:p>
        </p:txBody>
      </p:sp>
      <p:pic>
        <p:nvPicPr>
          <p:cNvPr id="10"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sp>
        <p:nvSpPr>
          <p:cNvPr id="14" name="TextBox 13"/>
          <p:cNvSpPr txBox="1"/>
          <p:nvPr/>
        </p:nvSpPr>
        <p:spPr>
          <a:xfrm>
            <a:off x="838200" y="8905092"/>
            <a:ext cx="1295400" cy="369332"/>
          </a:xfrm>
          <a:prstGeom prst="rect">
            <a:avLst/>
          </a:prstGeom>
          <a:noFill/>
        </p:spPr>
        <p:txBody>
          <a:bodyPr wrap="square" rtlCol="0">
            <a:spAutoFit/>
          </a:bodyPr>
          <a:lstStyle/>
          <a:p>
            <a:endParaRPr lang="en-US" dirty="0"/>
          </a:p>
        </p:txBody>
      </p:sp>
      <p:sp>
        <p:nvSpPr>
          <p:cNvPr id="42" name="TextBox 41"/>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a:t>
            </a:r>
            <a:endParaRPr lang="en-US" dirty="0">
              <a:solidFill>
                <a:srgbClr val="009999"/>
              </a:solidFill>
              <a:latin typeface="Comic Sans MS" pitchFamily="66" charset="0"/>
            </a:endParaRPr>
          </a:p>
        </p:txBody>
      </p:sp>
      <p:cxnSp>
        <p:nvCxnSpPr>
          <p:cNvPr id="43" name="Straight Connector 42"/>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15" name="Picture 14"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sp>
        <p:nvSpPr>
          <p:cNvPr id="22" name="TextBox 21"/>
          <p:cNvSpPr txBox="1"/>
          <p:nvPr/>
        </p:nvSpPr>
        <p:spPr>
          <a:xfrm>
            <a:off x="3429000" y="4953000"/>
            <a:ext cx="3429000" cy="1107996"/>
          </a:xfrm>
          <a:prstGeom prst="rect">
            <a:avLst/>
          </a:prstGeom>
          <a:noFill/>
        </p:spPr>
        <p:txBody>
          <a:bodyPr wrap="square" rtlCol="0">
            <a:spAutoFit/>
          </a:bodyPr>
          <a:lstStyle/>
          <a:p>
            <a:r>
              <a:rPr lang="en-US" dirty="0" smtClean="0"/>
              <a:t>Bag </a:t>
            </a:r>
            <a:r>
              <a:rPr lang="en-US" dirty="0" err="1" smtClean="0"/>
              <a:t>Vani</a:t>
            </a:r>
            <a:endParaRPr lang="en-US" dirty="0" smtClean="0"/>
          </a:p>
          <a:p>
            <a:r>
              <a:rPr lang="en-US" sz="1200" dirty="0" smtClean="0"/>
              <a:t>Ref: TA18</a:t>
            </a:r>
          </a:p>
          <a:p>
            <a:r>
              <a:rPr lang="en-US" sz="1200" dirty="0" smtClean="0"/>
              <a:t>Dim: 22 x 18 cm</a:t>
            </a:r>
          </a:p>
          <a:p>
            <a:r>
              <a:rPr lang="en-US" sz="1200" dirty="0" smtClean="0"/>
              <a:t>Weight : 80 g</a:t>
            </a:r>
          </a:p>
          <a:p>
            <a:r>
              <a:rPr lang="en-US" sz="1200" dirty="0" smtClean="0"/>
              <a:t>Material: Cotton, </a:t>
            </a:r>
            <a:r>
              <a:rPr lang="en-US" sz="1200" dirty="0" err="1" smtClean="0"/>
              <a:t>kalamkari</a:t>
            </a:r>
            <a:endParaRPr lang="en-US" sz="1200" dirty="0" smtClean="0"/>
          </a:p>
        </p:txBody>
      </p:sp>
      <p:sp>
        <p:nvSpPr>
          <p:cNvPr id="25" name="TextBox 24"/>
          <p:cNvSpPr txBox="1"/>
          <p:nvPr/>
        </p:nvSpPr>
        <p:spPr>
          <a:xfrm>
            <a:off x="3429000" y="6781800"/>
            <a:ext cx="3429000" cy="1107996"/>
          </a:xfrm>
          <a:prstGeom prst="rect">
            <a:avLst/>
          </a:prstGeom>
          <a:noFill/>
        </p:spPr>
        <p:txBody>
          <a:bodyPr wrap="square" rtlCol="0">
            <a:spAutoFit/>
          </a:bodyPr>
          <a:lstStyle/>
          <a:p>
            <a:r>
              <a:rPr lang="en-US" dirty="0" smtClean="0"/>
              <a:t>Bag Dora</a:t>
            </a:r>
          </a:p>
          <a:p>
            <a:r>
              <a:rPr lang="en-US" sz="1200" dirty="0" smtClean="0"/>
              <a:t>Ref: TA19</a:t>
            </a:r>
          </a:p>
          <a:p>
            <a:r>
              <a:rPr lang="en-US" sz="1200" dirty="0" smtClean="0"/>
              <a:t>Dim: 33 x 28 x 11 cm</a:t>
            </a:r>
          </a:p>
          <a:p>
            <a:r>
              <a:rPr lang="en-US" sz="1200" dirty="0" smtClean="0"/>
              <a:t>Weight : 100 g</a:t>
            </a:r>
          </a:p>
          <a:p>
            <a:r>
              <a:rPr lang="en-US" sz="1200" dirty="0" smtClean="0"/>
              <a:t>Material: Cotton, </a:t>
            </a:r>
            <a:r>
              <a:rPr lang="en-US" sz="1200" dirty="0" err="1" smtClean="0"/>
              <a:t>kalamkari</a:t>
            </a:r>
            <a:endParaRPr lang="en-US" sz="1200" dirty="0" smtClean="0"/>
          </a:p>
        </p:txBody>
      </p:sp>
      <p:pic>
        <p:nvPicPr>
          <p:cNvPr id="19" name="Picture 14" descr="TA16-Toilet-Kit.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6200" y="762000"/>
            <a:ext cx="3050848" cy="1828800"/>
          </a:xfrm>
          <a:prstGeom prst="rect">
            <a:avLst/>
          </a:prstGeom>
          <a:noFill/>
          <a:ln w="9525">
            <a:noFill/>
            <a:miter lim="800000"/>
            <a:headEnd/>
            <a:tailEnd/>
          </a:ln>
        </p:spPr>
      </p:pic>
      <p:sp>
        <p:nvSpPr>
          <p:cNvPr id="20" name="TextBox 19"/>
          <p:cNvSpPr txBox="1"/>
          <p:nvPr/>
        </p:nvSpPr>
        <p:spPr>
          <a:xfrm>
            <a:off x="3429000" y="3124200"/>
            <a:ext cx="3429000" cy="923330"/>
          </a:xfrm>
          <a:prstGeom prst="rect">
            <a:avLst/>
          </a:prstGeom>
          <a:noFill/>
        </p:spPr>
        <p:txBody>
          <a:bodyPr wrap="square" rtlCol="0">
            <a:spAutoFit/>
          </a:bodyPr>
          <a:lstStyle/>
          <a:p>
            <a:r>
              <a:rPr lang="en-US" dirty="0" smtClean="0"/>
              <a:t>Toilet kit </a:t>
            </a:r>
            <a:r>
              <a:rPr lang="en-US" dirty="0" err="1" smtClean="0"/>
              <a:t>Suseela</a:t>
            </a:r>
            <a:r>
              <a:rPr lang="en-US" dirty="0" smtClean="0"/>
              <a:t> – Set of 3</a:t>
            </a:r>
          </a:p>
          <a:p>
            <a:r>
              <a:rPr lang="en-US" sz="1200" dirty="0" smtClean="0"/>
              <a:t>Ref: TA17</a:t>
            </a:r>
          </a:p>
          <a:p>
            <a:r>
              <a:rPr lang="en-US" sz="1200" dirty="0" smtClean="0"/>
              <a:t>Dim: 30 x 18 x 7 cm / 24 x 16 x 7 cm / 21 x 13 x 7 cm</a:t>
            </a:r>
          </a:p>
          <a:p>
            <a:r>
              <a:rPr lang="en-US" sz="1200" dirty="0" smtClean="0"/>
              <a:t>Material: Cotton, </a:t>
            </a:r>
            <a:r>
              <a:rPr lang="en-US" sz="1200" dirty="0" err="1" smtClean="0"/>
              <a:t>kalamkari</a:t>
            </a:r>
            <a:endParaRPr lang="en-US" sz="1200" dirty="0" smtClean="0"/>
          </a:p>
        </p:txBody>
      </p:sp>
      <p:pic>
        <p:nvPicPr>
          <p:cNvPr id="21" name="Picture 2" descr="TA17-Toilet-Kit-Suseela.jpg"/>
          <p:cNvPicPr>
            <a:picLocks noChangeAspect="1"/>
          </p:cNvPicPr>
          <p:nvPr/>
        </p:nvPicPr>
        <p:blipFill>
          <a:blip r:embed="rId5" cstate="print">
            <a:clrChange>
              <a:clrFrom>
                <a:srgbClr val="FFFFFF"/>
              </a:clrFrom>
              <a:clrTo>
                <a:srgbClr val="FFFFFF">
                  <a:alpha val="0"/>
                </a:srgbClr>
              </a:clrTo>
            </a:clrChange>
            <a:lum bright="-10000" contrast="10000"/>
          </a:blip>
          <a:srcRect/>
          <a:stretch>
            <a:fillRect/>
          </a:stretch>
        </p:blipFill>
        <p:spPr bwMode="auto">
          <a:xfrm>
            <a:off x="76200" y="2362200"/>
            <a:ext cx="3043377" cy="2560320"/>
          </a:xfrm>
          <a:prstGeom prst="rect">
            <a:avLst/>
          </a:prstGeom>
          <a:noFill/>
          <a:ln w="9525">
            <a:noFill/>
            <a:miter lim="800000"/>
            <a:headEnd/>
            <a:tailEnd/>
          </a:ln>
        </p:spPr>
      </p:pic>
      <p:pic>
        <p:nvPicPr>
          <p:cNvPr id="23" name="Picture 4" descr="TA39"/>
          <p:cNvPicPr>
            <a:picLocks noChangeAspect="1" noChangeArrowheads="1"/>
          </p:cNvPicPr>
          <p:nvPr/>
        </p:nvPicPr>
        <p:blipFill>
          <a:blip r:embed="rId6" cstate="print">
            <a:clrChange>
              <a:clrFrom>
                <a:srgbClr val="FFFFFF"/>
              </a:clrFrom>
              <a:clrTo>
                <a:srgbClr val="FFFFFF">
                  <a:alpha val="0"/>
                </a:srgbClr>
              </a:clrTo>
            </a:clrChange>
            <a:lum bright="-10000" contrast="10000"/>
          </a:blip>
          <a:srcRect/>
          <a:stretch>
            <a:fillRect/>
          </a:stretch>
        </p:blipFill>
        <p:spPr bwMode="auto">
          <a:xfrm>
            <a:off x="685800" y="4876800"/>
            <a:ext cx="2721319" cy="2011680"/>
          </a:xfrm>
          <a:prstGeom prst="rect">
            <a:avLst/>
          </a:prstGeom>
          <a:noFill/>
          <a:ln w="9525">
            <a:noFill/>
            <a:miter lim="800000"/>
            <a:headEnd/>
            <a:tailEnd/>
          </a:ln>
        </p:spPr>
      </p:pic>
      <p:pic>
        <p:nvPicPr>
          <p:cNvPr id="24" name="Picture 22" descr="TA22-Bag-Dora.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884237" y="6477000"/>
            <a:ext cx="1401763"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1286470"/>
            <a:ext cx="3429000" cy="1107996"/>
          </a:xfrm>
          <a:prstGeom prst="rect">
            <a:avLst/>
          </a:prstGeom>
          <a:noFill/>
        </p:spPr>
        <p:txBody>
          <a:bodyPr wrap="square" rtlCol="0">
            <a:spAutoFit/>
          </a:bodyPr>
          <a:lstStyle/>
          <a:p>
            <a:r>
              <a:rPr lang="en-US" dirty="0" smtClean="0"/>
              <a:t>Heart bag</a:t>
            </a:r>
          </a:p>
          <a:p>
            <a:r>
              <a:rPr lang="en-US" sz="1200" dirty="0" smtClean="0"/>
              <a:t>Ref: TA20</a:t>
            </a:r>
          </a:p>
          <a:p>
            <a:r>
              <a:rPr lang="en-US" sz="1200" dirty="0" smtClean="0"/>
              <a:t>Dim: 38 x 36 cm</a:t>
            </a:r>
          </a:p>
          <a:p>
            <a:r>
              <a:rPr lang="en-US" sz="1200" dirty="0" smtClean="0"/>
              <a:t>Weight : 60 g</a:t>
            </a:r>
          </a:p>
          <a:p>
            <a:r>
              <a:rPr lang="en-US" sz="1200" dirty="0" smtClean="0"/>
              <a:t>Material: Cotton, </a:t>
            </a:r>
            <a:r>
              <a:rPr lang="en-US" sz="1200" dirty="0" err="1" smtClean="0"/>
              <a:t>kalamkari</a:t>
            </a:r>
            <a:r>
              <a:rPr lang="en-US" sz="1200" dirty="0" smtClean="0"/>
              <a:t>, EVA lining</a:t>
            </a:r>
          </a:p>
        </p:txBody>
      </p:sp>
      <p:pic>
        <p:nvPicPr>
          <p:cNvPr id="10"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sp>
        <p:nvSpPr>
          <p:cNvPr id="14" name="TextBox 13"/>
          <p:cNvSpPr txBox="1"/>
          <p:nvPr/>
        </p:nvSpPr>
        <p:spPr>
          <a:xfrm>
            <a:off x="838200" y="8905092"/>
            <a:ext cx="1295400" cy="369332"/>
          </a:xfrm>
          <a:prstGeom prst="rect">
            <a:avLst/>
          </a:prstGeom>
          <a:noFill/>
        </p:spPr>
        <p:txBody>
          <a:bodyPr wrap="square" rtlCol="0">
            <a:spAutoFit/>
          </a:bodyPr>
          <a:lstStyle/>
          <a:p>
            <a:endParaRPr lang="en-US" dirty="0"/>
          </a:p>
        </p:txBody>
      </p:sp>
      <p:sp>
        <p:nvSpPr>
          <p:cNvPr id="42" name="TextBox 41"/>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a:t>
            </a:r>
            <a:endParaRPr lang="en-US" dirty="0">
              <a:solidFill>
                <a:srgbClr val="009999"/>
              </a:solidFill>
              <a:latin typeface="Comic Sans MS" pitchFamily="66" charset="0"/>
            </a:endParaRPr>
          </a:p>
        </p:txBody>
      </p:sp>
      <p:cxnSp>
        <p:nvCxnSpPr>
          <p:cNvPr id="43" name="Straight Connector 42"/>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15" name="Picture 14"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sp>
        <p:nvSpPr>
          <p:cNvPr id="22" name="TextBox 21"/>
          <p:cNvSpPr txBox="1"/>
          <p:nvPr/>
        </p:nvSpPr>
        <p:spPr>
          <a:xfrm>
            <a:off x="3429000" y="7486471"/>
            <a:ext cx="3429000" cy="1200329"/>
          </a:xfrm>
          <a:prstGeom prst="rect">
            <a:avLst/>
          </a:prstGeom>
          <a:noFill/>
        </p:spPr>
        <p:txBody>
          <a:bodyPr wrap="square" rtlCol="0">
            <a:spAutoFit/>
          </a:bodyPr>
          <a:lstStyle/>
          <a:p>
            <a:r>
              <a:rPr lang="en-US" dirty="0" smtClean="0"/>
              <a:t>Elephants Patchwork pencils case (Set of 10)</a:t>
            </a:r>
          </a:p>
          <a:p>
            <a:r>
              <a:rPr lang="en-US" sz="1200" dirty="0" smtClean="0"/>
              <a:t>Ref: TA23</a:t>
            </a:r>
          </a:p>
          <a:p>
            <a:r>
              <a:rPr lang="en-US" sz="1200" dirty="0" smtClean="0"/>
              <a:t>Dim: 20 x 8 cm</a:t>
            </a:r>
          </a:p>
          <a:p>
            <a:r>
              <a:rPr lang="en-US" sz="1200" dirty="0" smtClean="0"/>
              <a:t>Material: Cotton, </a:t>
            </a:r>
            <a:r>
              <a:rPr lang="en-US" sz="1200" dirty="0" err="1" smtClean="0"/>
              <a:t>kalamkari</a:t>
            </a:r>
            <a:endParaRPr lang="en-US" sz="1200" dirty="0" smtClean="0"/>
          </a:p>
        </p:txBody>
      </p:sp>
      <p:sp>
        <p:nvSpPr>
          <p:cNvPr id="25" name="TextBox 24"/>
          <p:cNvSpPr txBox="1"/>
          <p:nvPr/>
        </p:nvSpPr>
        <p:spPr>
          <a:xfrm>
            <a:off x="3429000" y="5867400"/>
            <a:ext cx="3429000" cy="1107996"/>
          </a:xfrm>
          <a:prstGeom prst="rect">
            <a:avLst/>
          </a:prstGeom>
          <a:noFill/>
        </p:spPr>
        <p:txBody>
          <a:bodyPr wrap="square" rtlCol="0">
            <a:spAutoFit/>
          </a:bodyPr>
          <a:lstStyle/>
          <a:p>
            <a:r>
              <a:rPr lang="en-US" dirty="0" smtClean="0"/>
              <a:t>Pencils case (Set of 10)</a:t>
            </a:r>
          </a:p>
          <a:p>
            <a:r>
              <a:rPr lang="en-US" sz="1200" dirty="0" smtClean="0"/>
              <a:t>Ref: TA22</a:t>
            </a:r>
          </a:p>
          <a:p>
            <a:r>
              <a:rPr lang="en-US" sz="1200" dirty="0" smtClean="0"/>
              <a:t>Dim: 20 x 7 x 6 cm</a:t>
            </a:r>
          </a:p>
          <a:p>
            <a:r>
              <a:rPr lang="en-US" sz="1200" dirty="0" smtClean="0"/>
              <a:t>Weight : 500 g (Set)</a:t>
            </a:r>
          </a:p>
          <a:p>
            <a:r>
              <a:rPr lang="en-US" sz="1200" dirty="0" smtClean="0"/>
              <a:t>Material: Cotton, </a:t>
            </a:r>
            <a:r>
              <a:rPr lang="en-US" sz="1200" dirty="0" err="1" smtClean="0"/>
              <a:t>kalamkari</a:t>
            </a:r>
            <a:endParaRPr lang="en-US" sz="1200" dirty="0" smtClean="0"/>
          </a:p>
        </p:txBody>
      </p:sp>
      <p:sp>
        <p:nvSpPr>
          <p:cNvPr id="20" name="TextBox 19"/>
          <p:cNvSpPr txBox="1"/>
          <p:nvPr/>
        </p:nvSpPr>
        <p:spPr>
          <a:xfrm>
            <a:off x="3429000" y="3886200"/>
            <a:ext cx="3429000" cy="1107996"/>
          </a:xfrm>
          <a:prstGeom prst="rect">
            <a:avLst/>
          </a:prstGeom>
          <a:noFill/>
        </p:spPr>
        <p:txBody>
          <a:bodyPr wrap="square" rtlCol="0">
            <a:spAutoFit/>
          </a:bodyPr>
          <a:lstStyle/>
          <a:p>
            <a:r>
              <a:rPr lang="en-US" dirty="0" smtClean="0"/>
              <a:t>Bag Ram</a:t>
            </a:r>
          </a:p>
          <a:p>
            <a:r>
              <a:rPr lang="en-US" sz="1200" dirty="0" smtClean="0"/>
              <a:t>Ref: TA21</a:t>
            </a:r>
          </a:p>
          <a:p>
            <a:r>
              <a:rPr lang="en-US" sz="1200" dirty="0" smtClean="0"/>
              <a:t>Dim: 58 x 38 x 7 cm</a:t>
            </a:r>
          </a:p>
          <a:p>
            <a:r>
              <a:rPr lang="en-US" sz="1200" dirty="0" smtClean="0"/>
              <a:t>Weight : 110 g</a:t>
            </a:r>
          </a:p>
          <a:p>
            <a:r>
              <a:rPr lang="en-US" sz="1200" dirty="0" smtClean="0"/>
              <a:t>Material: Cotton, </a:t>
            </a:r>
            <a:r>
              <a:rPr lang="en-US" sz="1200" dirty="0" err="1" smtClean="0"/>
              <a:t>kalamkari</a:t>
            </a:r>
            <a:endParaRPr lang="en-US" sz="1200" dirty="0" smtClean="0"/>
          </a:p>
        </p:txBody>
      </p:sp>
      <p:pic>
        <p:nvPicPr>
          <p:cNvPr id="16" name="Picture 16" descr="TA23-Heart-bag2.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85800" y="914400"/>
            <a:ext cx="1822269" cy="2560320"/>
          </a:xfrm>
          <a:prstGeom prst="rect">
            <a:avLst/>
          </a:prstGeom>
          <a:noFill/>
          <a:ln w="9525">
            <a:noFill/>
            <a:miter lim="800000"/>
            <a:headEnd/>
            <a:tailEnd/>
          </a:ln>
        </p:spPr>
      </p:pic>
      <p:pic>
        <p:nvPicPr>
          <p:cNvPr id="17" name="Picture 23" descr="TA23-Heart-Bag.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81000" y="457200"/>
            <a:ext cx="1137622" cy="1828800"/>
          </a:xfrm>
          <a:prstGeom prst="rect">
            <a:avLst/>
          </a:prstGeom>
          <a:noFill/>
          <a:ln w="9525">
            <a:noFill/>
            <a:miter lim="800000"/>
            <a:headEnd/>
            <a:tailEnd/>
          </a:ln>
        </p:spPr>
      </p:pic>
      <p:pic>
        <p:nvPicPr>
          <p:cNvPr id="18" name="Picture 18" descr="TA33-Bag Ram"/>
          <p:cNvPicPr>
            <a:picLocks noChangeAspect="1" noChangeArrowheads="1"/>
          </p:cNvPicPr>
          <p:nvPr/>
        </p:nvPicPr>
        <p:blipFill>
          <a:blip r:embed="rId6" cstate="print">
            <a:clrChange>
              <a:clrFrom>
                <a:srgbClr val="FEFEFE"/>
              </a:clrFrom>
              <a:clrTo>
                <a:srgbClr val="FEFEFE">
                  <a:alpha val="0"/>
                </a:srgbClr>
              </a:clrTo>
            </a:clrChange>
            <a:lum contrast="30000"/>
          </a:blip>
          <a:srcRect/>
          <a:stretch>
            <a:fillRect/>
          </a:stretch>
        </p:blipFill>
        <p:spPr bwMode="auto">
          <a:xfrm>
            <a:off x="523761" y="3276600"/>
            <a:ext cx="2219439" cy="2560320"/>
          </a:xfrm>
          <a:prstGeom prst="rect">
            <a:avLst/>
          </a:prstGeom>
          <a:noFill/>
          <a:ln w="9525">
            <a:noFill/>
            <a:miter lim="800000"/>
            <a:headEnd/>
            <a:tailEnd/>
          </a:ln>
        </p:spPr>
      </p:pic>
      <p:pic>
        <p:nvPicPr>
          <p:cNvPr id="26" name="Picture 21" descr="TA31-case-kalamkari"/>
          <p:cNvPicPr>
            <a:picLocks noChangeAspect="1" noChangeArrowheads="1"/>
          </p:cNvPicPr>
          <p:nvPr/>
        </p:nvPicPr>
        <p:blipFill>
          <a:blip r:embed="rId7" cstate="print">
            <a:clrChange>
              <a:clrFrom>
                <a:srgbClr val="FFFFFF"/>
              </a:clrFrom>
              <a:clrTo>
                <a:srgbClr val="FFFFFF">
                  <a:alpha val="0"/>
                </a:srgbClr>
              </a:clrTo>
            </a:clrChange>
            <a:lum bright="6000" contrast="24000"/>
          </a:blip>
          <a:srcRect/>
          <a:stretch>
            <a:fillRect/>
          </a:stretch>
        </p:blipFill>
        <p:spPr bwMode="auto">
          <a:xfrm>
            <a:off x="533400" y="6096000"/>
            <a:ext cx="2129295" cy="731520"/>
          </a:xfrm>
          <a:prstGeom prst="rect">
            <a:avLst/>
          </a:prstGeom>
          <a:noFill/>
          <a:ln w="9525">
            <a:noFill/>
            <a:miter lim="800000"/>
            <a:headEnd/>
            <a:tailEnd/>
          </a:ln>
        </p:spPr>
      </p:pic>
      <p:pic>
        <p:nvPicPr>
          <p:cNvPr id="27" name="Picture 22" descr="TA36-Elephants-pouch2.jpg"/>
          <p:cNvPicPr>
            <a:picLocks noChangeAspect="1"/>
          </p:cNvPicPr>
          <p:nvPr/>
        </p:nvPicPr>
        <p:blipFill>
          <a:blip r:embed="rId8" cstate="print">
            <a:clrChange>
              <a:clrFrom>
                <a:srgbClr val="FFFFFF"/>
              </a:clrFrom>
              <a:clrTo>
                <a:srgbClr val="FFFFFF">
                  <a:alpha val="0"/>
                </a:srgbClr>
              </a:clrTo>
            </a:clrChange>
            <a:lum bright="20000" contrast="10000"/>
          </a:blip>
          <a:srcRect/>
          <a:stretch>
            <a:fillRect/>
          </a:stretch>
        </p:blipFill>
        <p:spPr bwMode="auto">
          <a:xfrm rot="511003">
            <a:off x="629505" y="7395209"/>
            <a:ext cx="2218466" cy="1463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stretch>
            <a:fillRect/>
          </a:stretch>
        </p:blipFill>
        <p:spPr bwMode="auto">
          <a:xfrm>
            <a:off x="2693032" y="9220200"/>
            <a:ext cx="1471936" cy="488422"/>
          </a:xfrm>
          <a:prstGeom prst="rect">
            <a:avLst/>
          </a:prstGeom>
          <a:noFill/>
          <a:ln w="9525">
            <a:noFill/>
            <a:miter lim="800000"/>
            <a:headEnd/>
            <a:tailEnd/>
          </a:ln>
        </p:spPr>
      </p:pic>
      <p:sp>
        <p:nvSpPr>
          <p:cNvPr id="14" name="TextBox 13"/>
          <p:cNvSpPr txBox="1"/>
          <p:nvPr/>
        </p:nvSpPr>
        <p:spPr>
          <a:xfrm>
            <a:off x="838200" y="8905092"/>
            <a:ext cx="1295400" cy="369332"/>
          </a:xfrm>
          <a:prstGeom prst="rect">
            <a:avLst/>
          </a:prstGeom>
          <a:noFill/>
        </p:spPr>
        <p:txBody>
          <a:bodyPr wrap="square" rtlCol="0">
            <a:spAutoFit/>
          </a:bodyPr>
          <a:lstStyle/>
          <a:p>
            <a:endParaRPr lang="en-US" dirty="0"/>
          </a:p>
        </p:txBody>
      </p:sp>
      <p:sp>
        <p:nvSpPr>
          <p:cNvPr id="42" name="TextBox 41"/>
          <p:cNvSpPr txBox="1"/>
          <p:nvPr/>
        </p:nvSpPr>
        <p:spPr>
          <a:xfrm>
            <a:off x="381000" y="152401"/>
            <a:ext cx="6477000" cy="369332"/>
          </a:xfrm>
          <a:prstGeom prst="rect">
            <a:avLst/>
          </a:prstGeom>
          <a:noFill/>
        </p:spPr>
        <p:txBody>
          <a:bodyPr wrap="square" rtlCol="0">
            <a:spAutoFit/>
          </a:bodyPr>
          <a:lstStyle/>
          <a:p>
            <a:r>
              <a:rPr lang="en-US" dirty="0" err="1" smtClean="0">
                <a:solidFill>
                  <a:srgbClr val="009999"/>
                </a:solidFill>
                <a:latin typeface="Comic Sans MS" pitchFamily="66" charset="0"/>
              </a:rPr>
              <a:t>Kalamkari</a:t>
            </a:r>
            <a:endParaRPr lang="en-US" dirty="0">
              <a:solidFill>
                <a:srgbClr val="009999"/>
              </a:solidFill>
              <a:latin typeface="Comic Sans MS" pitchFamily="66" charset="0"/>
            </a:endParaRPr>
          </a:p>
        </p:txBody>
      </p:sp>
      <p:cxnSp>
        <p:nvCxnSpPr>
          <p:cNvPr id="43" name="Straight Connector 42"/>
          <p:cNvCxnSpPr/>
          <p:nvPr/>
        </p:nvCxnSpPr>
        <p:spPr>
          <a:xfrm>
            <a:off x="0" y="762000"/>
            <a:ext cx="6840000" cy="0"/>
          </a:xfrm>
          <a:prstGeom prst="line">
            <a:avLst/>
          </a:prstGeom>
          <a:ln w="38100">
            <a:solidFill>
              <a:srgbClr val="009999"/>
            </a:solidFill>
          </a:ln>
        </p:spPr>
        <p:style>
          <a:lnRef idx="1">
            <a:schemeClr val="accent2"/>
          </a:lnRef>
          <a:fillRef idx="0">
            <a:schemeClr val="accent2"/>
          </a:fillRef>
          <a:effectRef idx="0">
            <a:schemeClr val="accent2"/>
          </a:effectRef>
          <a:fontRef idx="minor">
            <a:schemeClr val="tx1"/>
          </a:fontRef>
        </p:style>
      </p:cxnSp>
      <p:pic>
        <p:nvPicPr>
          <p:cNvPr id="15" name="Picture 14" descr="Baladarshan WFTO Label.jpg"/>
          <p:cNvPicPr>
            <a:picLocks noChangeAspect="1"/>
          </p:cNvPicPr>
          <p:nvPr/>
        </p:nvPicPr>
        <p:blipFill>
          <a:blip r:embed="rId3" cstate="print"/>
          <a:stretch>
            <a:fillRect/>
          </a:stretch>
        </p:blipFill>
        <p:spPr>
          <a:xfrm>
            <a:off x="5791200" y="8462108"/>
            <a:ext cx="899432" cy="1291492"/>
          </a:xfrm>
          <a:prstGeom prst="rect">
            <a:avLst/>
          </a:prstGeom>
        </p:spPr>
      </p:pic>
      <p:pic>
        <p:nvPicPr>
          <p:cNvPr id="20" name="Picture 5" descr="TA37"/>
          <p:cNvPicPr>
            <a:picLocks noChangeAspect="1" noChangeArrowheads="1"/>
          </p:cNvPicPr>
          <p:nvPr/>
        </p:nvPicPr>
        <p:blipFill>
          <a:blip r:embed="rId4" cstate="print">
            <a:clrChange>
              <a:clrFrom>
                <a:srgbClr val="FCFCFC"/>
              </a:clrFrom>
              <a:clrTo>
                <a:srgbClr val="FCFCFC">
                  <a:alpha val="0"/>
                </a:srgbClr>
              </a:clrTo>
            </a:clrChange>
            <a:lum contrast="20000"/>
          </a:blip>
          <a:srcRect/>
          <a:stretch>
            <a:fillRect/>
          </a:stretch>
        </p:blipFill>
        <p:spPr bwMode="auto">
          <a:xfrm>
            <a:off x="381000" y="1143000"/>
            <a:ext cx="2341892" cy="1828800"/>
          </a:xfrm>
          <a:prstGeom prst="rect">
            <a:avLst/>
          </a:prstGeom>
          <a:noFill/>
          <a:ln w="9525">
            <a:noFill/>
            <a:miter lim="800000"/>
            <a:headEnd/>
            <a:tailEnd/>
          </a:ln>
        </p:spPr>
      </p:pic>
      <p:sp>
        <p:nvSpPr>
          <p:cNvPr id="27" name="TextBox 26"/>
          <p:cNvSpPr txBox="1"/>
          <p:nvPr/>
        </p:nvSpPr>
        <p:spPr>
          <a:xfrm>
            <a:off x="3048000" y="1143000"/>
            <a:ext cx="3429000" cy="1107996"/>
          </a:xfrm>
          <a:prstGeom prst="rect">
            <a:avLst/>
          </a:prstGeom>
          <a:noFill/>
        </p:spPr>
        <p:txBody>
          <a:bodyPr wrap="square" rtlCol="0">
            <a:spAutoFit/>
          </a:bodyPr>
          <a:lstStyle/>
          <a:p>
            <a:r>
              <a:rPr lang="en-US" dirty="0" smtClean="0"/>
              <a:t>Coins purses (Set of 10)</a:t>
            </a:r>
          </a:p>
          <a:p>
            <a:r>
              <a:rPr lang="en-US" sz="1200" dirty="0" smtClean="0"/>
              <a:t>Ref: TA24</a:t>
            </a:r>
          </a:p>
          <a:p>
            <a:r>
              <a:rPr lang="en-US" sz="1200" dirty="0" smtClean="0"/>
              <a:t>Dim: 8 x 7 cm</a:t>
            </a:r>
          </a:p>
          <a:p>
            <a:r>
              <a:rPr lang="en-US" sz="1200" dirty="0" smtClean="0"/>
              <a:t>Weight: 60 g (Set)</a:t>
            </a:r>
          </a:p>
          <a:p>
            <a:r>
              <a:rPr lang="en-US" sz="1200" dirty="0" smtClean="0"/>
              <a:t>Material: Cotton, </a:t>
            </a:r>
            <a:r>
              <a:rPr lang="en-US" sz="1200" dirty="0" err="1" smtClean="0"/>
              <a:t>kalamkari</a:t>
            </a:r>
            <a:endParaRPr lang="en-US" sz="1200" dirty="0" smtClean="0"/>
          </a:p>
        </p:txBody>
      </p:sp>
      <p:sp>
        <p:nvSpPr>
          <p:cNvPr id="28" name="TextBox 27"/>
          <p:cNvSpPr txBox="1"/>
          <p:nvPr/>
        </p:nvSpPr>
        <p:spPr>
          <a:xfrm>
            <a:off x="3124200" y="3540204"/>
            <a:ext cx="3429000" cy="1107996"/>
          </a:xfrm>
          <a:prstGeom prst="rect">
            <a:avLst/>
          </a:prstGeom>
          <a:noFill/>
        </p:spPr>
        <p:txBody>
          <a:bodyPr wrap="square" rtlCol="0">
            <a:spAutoFit/>
          </a:bodyPr>
          <a:lstStyle/>
          <a:p>
            <a:r>
              <a:rPr lang="en-US" dirty="0" smtClean="0"/>
              <a:t>Money purses (Set of 10)</a:t>
            </a:r>
          </a:p>
          <a:p>
            <a:r>
              <a:rPr lang="en-US" sz="1200" dirty="0" smtClean="0"/>
              <a:t>Ref: TA25</a:t>
            </a:r>
          </a:p>
          <a:p>
            <a:r>
              <a:rPr lang="en-US" sz="1200" dirty="0" smtClean="0"/>
              <a:t>Dim: 12x 8 cm</a:t>
            </a:r>
          </a:p>
          <a:p>
            <a:r>
              <a:rPr lang="en-US" sz="1200" dirty="0" smtClean="0"/>
              <a:t>Weight: 300 g (Set)</a:t>
            </a:r>
          </a:p>
          <a:p>
            <a:r>
              <a:rPr lang="en-US" sz="1200" dirty="0" smtClean="0"/>
              <a:t>Material: Cotton, </a:t>
            </a:r>
            <a:r>
              <a:rPr lang="en-US" sz="1200" dirty="0" err="1" smtClean="0"/>
              <a:t>kalamkari</a:t>
            </a:r>
            <a:endParaRPr lang="en-US" sz="1200" dirty="0" smtClean="0"/>
          </a:p>
        </p:txBody>
      </p:sp>
      <p:pic>
        <p:nvPicPr>
          <p:cNvPr id="29" name="Picture 67" descr="TA07-3-purses"/>
          <p:cNvPicPr>
            <a:picLocks noChangeAspect="1"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457200" y="3505200"/>
            <a:ext cx="236896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1969</TotalTime>
  <Words>685</Words>
  <Application>Microsoft Office PowerPoint</Application>
  <PresentationFormat>A4 Paper (210x297 mm)</PresentationFormat>
  <Paragraphs>160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Clara</dc:creator>
  <cp:lastModifiedBy>acer1</cp:lastModifiedBy>
  <cp:revision>140</cp:revision>
  <dcterms:created xsi:type="dcterms:W3CDTF">2011-04-25T08:24:23Z</dcterms:created>
  <dcterms:modified xsi:type="dcterms:W3CDTF">2018-11-29T15:48:14Z</dcterms:modified>
</cp:coreProperties>
</file>